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7" r:id="rId7"/>
    <p:sldId id="259" r:id="rId8"/>
    <p:sldId id="263" r:id="rId9"/>
    <p:sldId id="264" r:id="rId10"/>
    <p:sldId id="268" r:id="rId11"/>
    <p:sldId id="269" r:id="rId12"/>
    <p:sldId id="270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9" r:id="rId24"/>
    <p:sldId id="280" r:id="rId25"/>
    <p:sldId id="281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9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2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0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2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0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1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9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1B3D-F3A4-4335-BBC0-9C46C8A57F61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4832-49DF-4D44-95B6-4577FAD24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engineer.org/education/web-based-class-projects/select-topics-in-ground-improve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76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Web-based Class Project</a:t>
            </a:r>
            <a:br>
              <a:rPr lang="en-US" dirty="0" smtClean="0"/>
            </a:br>
            <a:r>
              <a:rPr lang="en-US" dirty="0" smtClean="0"/>
              <a:t>on Ground Improvement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99025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Report prepared as part of course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CEE 542: Soil and Site Improvement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Winter 2014 Semester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Instructor: Professor Dimitrios Zekkos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Civil and Environmental Engineering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University of Michigan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335" y="1219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Prefabricated Vertical Drains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3335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 smtClean="0"/>
              <a:t>Prepared by: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41836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Jenna </a:t>
            </a:r>
            <a:r>
              <a:rPr lang="en-US" b="1" dirty="0" err="1" smtClean="0"/>
              <a:t>Scorza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5263078" y="418361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Greg Fox</a:t>
            </a:r>
            <a:endParaRPr lang="en-US" b="1" dirty="0" smtClean="0"/>
          </a:p>
        </p:txBody>
      </p:sp>
      <p:pic>
        <p:nvPicPr>
          <p:cNvPr id="1031" name="Picture 7" descr="C:\Documents and Settings\zekkos.UMROOT\My Documents\dpz\UnivOfMichigan\logos\n179312135752_4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190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09371" y="5117193"/>
            <a:ext cx="18357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/>
              <a:t>With the Support of: </a:t>
            </a:r>
            <a:endParaRPr lang="en-US" sz="1500" dirty="0"/>
          </a:p>
        </p:txBody>
      </p:sp>
      <p:pic>
        <p:nvPicPr>
          <p:cNvPr id="1034" name="Picture 10" descr="C:\Documents and Settings\zekkos.UMROOT\My Documents\dpz\My Webs\websites\useful\Geoengineer.org logos\geoengineer1height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99" y="5428899"/>
            <a:ext cx="1528701" cy="6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124200"/>
            <a:ext cx="901700" cy="1066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124200"/>
            <a:ext cx="844227" cy="11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Suitable 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Implemented in soils that are moderately to highly compressible under static loading</a:t>
            </a:r>
          </a:p>
          <a:p>
            <a:endParaRPr lang="en-US" dirty="0"/>
          </a:p>
          <a:p>
            <a:r>
              <a:rPr lang="en-US" dirty="0"/>
              <a:t>Inorganic silts and clays of low to moderate sensitivity</a:t>
            </a:r>
          </a:p>
          <a:p>
            <a:r>
              <a:rPr lang="en-US" dirty="0"/>
              <a:t>Organic layers</a:t>
            </a:r>
          </a:p>
          <a:p>
            <a:r>
              <a:rPr lang="en-US" dirty="0"/>
              <a:t>Decomposed peat</a:t>
            </a:r>
          </a:p>
          <a:p>
            <a:r>
              <a:rPr lang="en-US" dirty="0"/>
              <a:t>Clayey and </a:t>
            </a:r>
            <a:r>
              <a:rPr lang="en-US" dirty="0" err="1"/>
              <a:t>silty</a:t>
            </a:r>
            <a:r>
              <a:rPr lang="en-US" dirty="0"/>
              <a:t> sands</a:t>
            </a:r>
          </a:p>
          <a:p>
            <a:r>
              <a:rPr lang="en-US" dirty="0"/>
              <a:t>Dredge spoils</a:t>
            </a:r>
          </a:p>
          <a:p>
            <a:r>
              <a:rPr lang="en-US" dirty="0" err="1"/>
              <a:t>Varved</a:t>
            </a:r>
            <a:r>
              <a:rPr lang="en-US" dirty="0"/>
              <a:t> cohesive deposits</a:t>
            </a:r>
          </a:p>
        </p:txBody>
      </p:sp>
    </p:spTree>
    <p:extLst>
      <p:ext uri="{BB962C8B-B14F-4D97-AF65-F5344CB8AC3E}">
        <p14:creationId xmlns:p14="http://schemas.microsoft.com/office/powerpoint/2010/main" val="16586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Steel </a:t>
            </a:r>
            <a:r>
              <a:rPr lang="en-US" dirty="0"/>
              <a:t>mandrel encasing wick drain</a:t>
            </a:r>
          </a:p>
          <a:p>
            <a:r>
              <a:rPr lang="en-US" dirty="0"/>
              <a:t>Driven with vibrating (or static) force by </a:t>
            </a:r>
            <a:r>
              <a:rPr lang="en-US" dirty="0" err="1"/>
              <a:t>stitcher</a:t>
            </a:r>
            <a:endParaRPr lang="en-US" dirty="0"/>
          </a:p>
          <a:p>
            <a:r>
              <a:rPr lang="en-US" dirty="0"/>
              <a:t>Drain anchored at desired depth, mandrel removed</a:t>
            </a:r>
          </a:p>
          <a:p>
            <a:r>
              <a:rPr lang="en-US" dirty="0"/>
              <a:t>Wick drain cut at surface </a:t>
            </a:r>
          </a:p>
          <a:p>
            <a:r>
              <a:rPr lang="en-US" dirty="0"/>
              <a:t>Depth and Width of drains selected based on soil stratigraphy and project specifications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24000"/>
            <a:ext cx="3886200" cy="20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and Width of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 should be extended into any available pervious soil layer below </a:t>
            </a:r>
            <a:r>
              <a:rPr lang="en-US" dirty="0" err="1"/>
              <a:t>preconsolidation</a:t>
            </a:r>
            <a:r>
              <a:rPr lang="en-US" dirty="0"/>
              <a:t> stress margin to assure discharge of water</a:t>
            </a:r>
          </a:p>
          <a:p>
            <a:endParaRPr lang="en-US" dirty="0"/>
          </a:p>
          <a:p>
            <a:r>
              <a:rPr lang="en-US" dirty="0"/>
              <a:t>Drains should be distributed across the entire footprint of an embankment and a small distance beyond</a:t>
            </a:r>
          </a:p>
        </p:txBody>
      </p:sp>
    </p:spTree>
    <p:extLst>
      <p:ext uri="{BB962C8B-B14F-4D97-AF65-F5344CB8AC3E}">
        <p14:creationId xmlns:p14="http://schemas.microsoft.com/office/powerpoint/2010/main" val="18991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Drains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Coefficient of Consolidation for Horizontal Drainage,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h</a:t>
            </a:r>
            <a:endParaRPr lang="en-US" dirty="0"/>
          </a:p>
          <a:p>
            <a:r>
              <a:rPr lang="en-US" dirty="0" err="1" smtClean="0"/>
              <a:t>c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v</a:t>
            </a:r>
            <a:r>
              <a:rPr lang="en-US" dirty="0" smtClean="0"/>
              <a:t>)</a:t>
            </a:r>
            <a:r>
              <a:rPr lang="en-US" dirty="0"/>
              <a:t>*</a:t>
            </a:r>
            <a:r>
              <a:rPr lang="en-US" dirty="0" smtClean="0"/>
              <a:t>c</a:t>
            </a:r>
            <a:r>
              <a:rPr lang="en-US" baseline="-25000" dirty="0" smtClean="0"/>
              <a:t>v</a:t>
            </a:r>
            <a:endParaRPr lang="en-US" dirty="0"/>
          </a:p>
          <a:p>
            <a:r>
              <a:rPr lang="en-US" dirty="0" smtClean="0"/>
              <a:t>c</a:t>
            </a:r>
            <a:r>
              <a:rPr lang="en-US" baseline="-25000" dirty="0" smtClean="0"/>
              <a:t>v</a:t>
            </a:r>
            <a:r>
              <a:rPr lang="en-US" dirty="0" smtClean="0"/>
              <a:t> </a:t>
            </a:r>
            <a:r>
              <a:rPr lang="en-US" dirty="0"/>
              <a:t>from 1-D consolidation test</a:t>
            </a:r>
          </a:p>
          <a:p>
            <a:endParaRPr lang="en-US" dirty="0"/>
          </a:p>
          <a:p>
            <a:r>
              <a:rPr lang="en-US" dirty="0"/>
              <a:t>Coefficient of Permeability for Horizontal Seepage,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endParaRPr lang="en-US" dirty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v</a:t>
            </a:r>
            <a:r>
              <a:rPr lang="en-US" dirty="0" smtClean="0"/>
              <a:t> </a:t>
            </a:r>
            <a:r>
              <a:rPr lang="en-US" dirty="0"/>
              <a:t>~ 1 (conservative estimate)</a:t>
            </a:r>
          </a:p>
          <a:p>
            <a:r>
              <a:rPr lang="en-US" dirty="0"/>
              <a:t>lab/field testing </a:t>
            </a:r>
          </a:p>
          <a:p>
            <a:endParaRPr lang="en-US" dirty="0"/>
          </a:p>
          <a:p>
            <a:r>
              <a:rPr lang="en-US" dirty="0"/>
              <a:t>Coefficient of Permeability in Horizontal Direction of Disturbed Soil,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endParaRPr lang="en-US" dirty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dirty="0" smtClean="0"/>
              <a:t>/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~ 1~5</a:t>
            </a:r>
          </a:p>
          <a:p>
            <a:r>
              <a:rPr lang="en-US" dirty="0"/>
              <a:t>varies with soil sensitivity</a:t>
            </a:r>
          </a:p>
          <a:p>
            <a:endParaRPr lang="en-US" dirty="0"/>
          </a:p>
          <a:p>
            <a:r>
              <a:rPr lang="en-US" dirty="0"/>
              <a:t>Drain Influence Zone</a:t>
            </a:r>
          </a:p>
          <a:p>
            <a:r>
              <a:rPr lang="en-US" dirty="0"/>
              <a:t>D = 1.13s (Square)</a:t>
            </a:r>
          </a:p>
          <a:p>
            <a:r>
              <a:rPr lang="en-US" dirty="0"/>
              <a:t>D = 1.05s (Triangular)</a:t>
            </a:r>
          </a:p>
        </p:txBody>
      </p:sp>
    </p:spTree>
    <p:extLst>
      <p:ext uri="{BB962C8B-B14F-4D97-AF65-F5344CB8AC3E}">
        <p14:creationId xmlns:p14="http://schemas.microsoft.com/office/powerpoint/2010/main" val="75133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PVDs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Water Flow into Drain</a:t>
            </a:r>
          </a:p>
          <a:p>
            <a:pPr lvl="1"/>
            <a:r>
              <a:rPr lang="en-US" dirty="0" smtClean="0"/>
              <a:t>Hydraulic Conductivity</a:t>
            </a:r>
          </a:p>
          <a:p>
            <a:pPr lvl="1"/>
            <a:r>
              <a:rPr lang="en-US" dirty="0" smtClean="0"/>
              <a:t>Smear Zone</a:t>
            </a:r>
          </a:p>
          <a:p>
            <a:r>
              <a:rPr lang="en-US" dirty="0" smtClean="0"/>
              <a:t>Discharge Capacity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Clogging</a:t>
            </a:r>
          </a:p>
          <a:p>
            <a:pPr lvl="1"/>
            <a:r>
              <a:rPr lang="en-US" dirty="0" smtClean="0"/>
              <a:t>Bending/Kinking</a:t>
            </a:r>
          </a:p>
          <a:p>
            <a:pPr lvl="1"/>
            <a:r>
              <a:rPr lang="en-US" dirty="0" smtClean="0"/>
              <a:t>Biological 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9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Flow into Drain</a:t>
            </a:r>
            <a:br>
              <a:rPr lang="en-US" dirty="0" smtClean="0"/>
            </a:br>
            <a:r>
              <a:rPr lang="en-US" sz="2800" dirty="0" smtClean="0"/>
              <a:t>Hydraulic Conductivity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 of surrounding soil will control water flow into drain</a:t>
            </a:r>
          </a:p>
        </p:txBody>
      </p:sp>
    </p:spTree>
    <p:extLst>
      <p:ext uri="{BB962C8B-B14F-4D97-AF65-F5344CB8AC3E}">
        <p14:creationId xmlns:p14="http://schemas.microsoft.com/office/powerpoint/2010/main" val="187063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Flow into Drain</a:t>
            </a:r>
            <a:br>
              <a:rPr lang="en-US" dirty="0" smtClean="0"/>
            </a:br>
            <a:r>
              <a:rPr lang="en-US" sz="2800" dirty="0" smtClean="0"/>
              <a:t>Smear Zone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from Installation of drains </a:t>
            </a:r>
          </a:p>
          <a:p>
            <a:pPr lvl="1"/>
            <a:r>
              <a:rPr lang="en-US" dirty="0"/>
              <a:t>Mandrel to clamp drain</a:t>
            </a:r>
          </a:p>
          <a:p>
            <a:pPr lvl="1"/>
            <a:r>
              <a:rPr lang="en-US" dirty="0"/>
              <a:t>Anchor Plate</a:t>
            </a:r>
          </a:p>
          <a:p>
            <a:pPr lvl="2"/>
            <a:r>
              <a:rPr lang="en-US" dirty="0"/>
              <a:t>Keep drain in place </a:t>
            </a:r>
          </a:p>
          <a:p>
            <a:pPr lvl="2"/>
            <a:r>
              <a:rPr lang="en-US" dirty="0"/>
              <a:t>Prevent soil entering through bottom of </a:t>
            </a:r>
            <a:r>
              <a:rPr lang="en-US" dirty="0" smtClean="0"/>
              <a:t>drain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3683000" cy="25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33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Flow into Drain</a:t>
            </a:r>
            <a:br>
              <a:rPr lang="en-US" dirty="0" smtClean="0"/>
            </a:br>
            <a:r>
              <a:rPr lang="en-US" sz="2800" dirty="0" smtClean="0"/>
              <a:t>Smear Zone Idealization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767" r="-5767"/>
          <a:stretch>
            <a:fillRect/>
          </a:stretch>
        </p:blipFill>
        <p:spPr>
          <a:xfrm>
            <a:off x="2057400" y="1828800"/>
            <a:ext cx="4419600" cy="4000417"/>
          </a:xfrm>
        </p:spPr>
      </p:pic>
    </p:spTree>
    <p:extLst>
      <p:ext uri="{BB962C8B-B14F-4D97-AF65-F5344CB8AC3E}">
        <p14:creationId xmlns:p14="http://schemas.microsoft.com/office/powerpoint/2010/main" val="88220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Flow into Drain</a:t>
            </a:r>
            <a:br>
              <a:rPr lang="en-US" dirty="0" smtClean="0"/>
            </a:br>
            <a:r>
              <a:rPr lang="en-US" sz="2800" dirty="0" smtClean="0"/>
              <a:t>Smear Zone Generalities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Larger Mandrel = Larger Smear Zone</a:t>
            </a:r>
          </a:p>
          <a:p>
            <a:r>
              <a:rPr lang="en-US" dirty="0"/>
              <a:t>Shape of Mandrel affects shape of smear zone</a:t>
            </a:r>
          </a:p>
          <a:p>
            <a:r>
              <a:rPr lang="en-US" dirty="0"/>
              <a:t>Square/Circular Mandrel = square/circular zone</a:t>
            </a:r>
          </a:p>
          <a:p>
            <a:r>
              <a:rPr lang="en-US" dirty="0"/>
              <a:t>Rectangular mandrel = ellipsoidal zone</a:t>
            </a:r>
          </a:p>
          <a:p>
            <a:r>
              <a:rPr lang="en-US" dirty="0"/>
              <a:t>Outer boundary of zone range 4~18 times mandrel radius</a:t>
            </a:r>
          </a:p>
          <a:p>
            <a:r>
              <a:rPr lang="en-US" dirty="0"/>
              <a:t>Ratio of hydraulic conductivity of undisturbed soil to smear zone ranges from 1~5</a:t>
            </a:r>
          </a:p>
        </p:txBody>
      </p:sp>
    </p:spTree>
    <p:extLst>
      <p:ext uri="{BB962C8B-B14F-4D97-AF65-F5344CB8AC3E}">
        <p14:creationId xmlns:p14="http://schemas.microsoft.com/office/powerpoint/2010/main" val="273261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Discharge Capacity</a:t>
            </a:r>
            <a:br>
              <a:rPr lang="en-US" dirty="0" smtClean="0"/>
            </a:br>
            <a:r>
              <a:rPr lang="en-US" sz="2800" dirty="0" smtClean="0"/>
              <a:t>Design &amp;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/>
              <a:t>Cross Sectional Area - core available for flow</a:t>
            </a:r>
          </a:p>
          <a:p>
            <a:pPr lvl="1"/>
            <a:r>
              <a:rPr lang="en-US" dirty="0" err="1"/>
              <a:t>Geosynthetic</a:t>
            </a:r>
            <a:r>
              <a:rPr lang="en-US" dirty="0"/>
              <a:t> materials used</a:t>
            </a:r>
            <a:endParaRPr lang="en-US" dirty="0" smtClean="0"/>
          </a:p>
          <a:p>
            <a:r>
              <a:rPr lang="en-US" dirty="0" smtClean="0"/>
              <a:t>Installation</a:t>
            </a:r>
          </a:p>
          <a:p>
            <a:pPr lvl="1"/>
            <a:r>
              <a:rPr lang="en-US" dirty="0"/>
              <a:t>Presents critical case for the mechanical properties of drain</a:t>
            </a:r>
          </a:p>
          <a:p>
            <a:pPr lvl="2"/>
            <a:r>
              <a:rPr lang="en-US" dirty="0"/>
              <a:t>ASTM Grab, Puncture Tests</a:t>
            </a:r>
          </a:p>
        </p:txBody>
      </p:sp>
    </p:spTree>
    <p:extLst>
      <p:ext uri="{BB962C8B-B14F-4D97-AF65-F5344CB8AC3E}">
        <p14:creationId xmlns:p14="http://schemas.microsoft.com/office/powerpoint/2010/main" val="273894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Prefabricated Vertical Drains</a:t>
            </a:r>
            <a:br>
              <a:rPr lang="en-US" dirty="0" smtClean="0"/>
            </a:br>
            <a:r>
              <a:rPr lang="en-US" sz="2800" dirty="0" smtClean="0"/>
              <a:t>Greg Fox &amp; Jenna </a:t>
            </a:r>
            <a:r>
              <a:rPr lang="en-US" sz="2800" dirty="0" err="1" smtClean="0"/>
              <a:t>Scorza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39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Discharge Capacity</a:t>
            </a:r>
            <a:br>
              <a:rPr lang="en-US" dirty="0" smtClean="0"/>
            </a:br>
            <a:r>
              <a:rPr lang="en-US" sz="2800" dirty="0" smtClean="0"/>
              <a:t>Clogging &amp; Biological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Clogging</a:t>
            </a:r>
          </a:p>
          <a:p>
            <a:pPr lvl="1"/>
            <a:r>
              <a:rPr lang="en-US" dirty="0"/>
              <a:t>Filter  - Apparent Opening Size (AOS)</a:t>
            </a:r>
          </a:p>
          <a:p>
            <a:pPr lvl="1"/>
            <a:r>
              <a:rPr lang="en-US" dirty="0"/>
              <a:t>Larger drain channel = less clogging</a:t>
            </a:r>
            <a:endParaRPr lang="en-US" dirty="0" smtClean="0"/>
          </a:p>
          <a:p>
            <a:r>
              <a:rPr lang="en-US" dirty="0" smtClean="0"/>
              <a:t>Biological Activity</a:t>
            </a:r>
          </a:p>
          <a:p>
            <a:pPr lvl="1"/>
            <a:r>
              <a:rPr lang="en-US" dirty="0"/>
              <a:t>Depending on duration of project</a:t>
            </a:r>
          </a:p>
        </p:txBody>
      </p:sp>
    </p:spTree>
    <p:extLst>
      <p:ext uri="{BB962C8B-B14F-4D97-AF65-F5344CB8AC3E}">
        <p14:creationId xmlns:p14="http://schemas.microsoft.com/office/powerpoint/2010/main" val="306681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Discharge Capacity</a:t>
            </a:r>
            <a:br>
              <a:rPr lang="en-US" dirty="0" smtClean="0"/>
            </a:br>
            <a:r>
              <a:rPr lang="en-US" sz="2800" dirty="0" smtClean="0"/>
              <a:t>Bending/Kinking of Drain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Consolidation of soil results in bending and/or kinking of </a:t>
            </a:r>
            <a:r>
              <a:rPr lang="en-US" dirty="0" smtClean="0"/>
              <a:t>drain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Whether drain bends or kinks depends on</a:t>
            </a:r>
          </a:p>
          <a:p>
            <a:pPr lvl="1"/>
            <a:r>
              <a:rPr lang="en-US" dirty="0"/>
              <a:t>Flexibility of drain (more flexibility leads to greater reduction in discharge capacity)</a:t>
            </a:r>
          </a:p>
          <a:p>
            <a:pPr lvl="1"/>
            <a:r>
              <a:rPr lang="en-US" dirty="0"/>
              <a:t>Modulus of surrounding </a:t>
            </a:r>
            <a:r>
              <a:rPr lang="en-US" dirty="0" smtClean="0"/>
              <a:t>soil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Discharge Capacity</a:t>
            </a:r>
            <a:br>
              <a:rPr lang="en-US" dirty="0" smtClean="0"/>
            </a:br>
            <a:r>
              <a:rPr lang="en-US" sz="2800" dirty="0" smtClean="0"/>
              <a:t>Bending/Kinking of Drain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822" r="-1982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19850" r="-19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277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Discharge Capacity</a:t>
            </a:r>
            <a:br>
              <a:rPr lang="en-US" dirty="0" smtClean="0"/>
            </a:br>
            <a:r>
              <a:rPr lang="en-US" sz="2800" dirty="0" smtClean="0"/>
              <a:t>Bending/Kinking of Drain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4698" t="-1" r="-63384" b="-1821"/>
          <a:stretch/>
        </p:blipFill>
        <p:spPr/>
      </p:pic>
    </p:spTree>
    <p:extLst>
      <p:ext uri="{BB962C8B-B14F-4D97-AF65-F5344CB8AC3E}">
        <p14:creationId xmlns:p14="http://schemas.microsoft.com/office/powerpoint/2010/main" val="2496914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Development &amp; Future of PVDs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Development</a:t>
            </a:r>
          </a:p>
          <a:p>
            <a:pPr lvl="1"/>
            <a:r>
              <a:rPr lang="en-US" dirty="0"/>
              <a:t>Use of electronics for quality control</a:t>
            </a:r>
          </a:p>
          <a:p>
            <a:pPr lvl="2"/>
            <a:r>
              <a:rPr lang="en-US" dirty="0"/>
              <a:t>Depth, Installation Force, GPS coordinates, date/time info.</a:t>
            </a:r>
          </a:p>
          <a:p>
            <a:pPr lvl="2"/>
            <a:r>
              <a:rPr lang="en-US" dirty="0"/>
              <a:t>Necessity of such equipment depends on project</a:t>
            </a:r>
            <a:endParaRPr lang="en-US" dirty="0" smtClean="0"/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/>
              <a:t>Precision of targeted </a:t>
            </a:r>
            <a:r>
              <a:rPr lang="en-US" dirty="0" err="1"/>
              <a:t>geosynthetic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Understanding of smear zone and drain deformation are largest areas for improvement </a:t>
            </a:r>
          </a:p>
        </p:txBody>
      </p:sp>
    </p:spTree>
    <p:extLst>
      <p:ext uri="{BB962C8B-B14F-4D97-AF65-F5344CB8AC3E}">
        <p14:creationId xmlns:p14="http://schemas.microsoft.com/office/powerpoint/2010/main" val="3615092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06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More detailed technical information on this project can be found at: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www.geoengineer.org/education/web-based-class-projects/select-topics-in-ground-improvement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70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Expediting </a:t>
            </a:r>
            <a:r>
              <a:rPr lang="en-US" dirty="0"/>
              <a:t>consolidation of slow draining soils</a:t>
            </a:r>
          </a:p>
          <a:p>
            <a:r>
              <a:rPr lang="en-US" dirty="0"/>
              <a:t>Shorten pore water travel distance</a:t>
            </a:r>
          </a:p>
          <a:p>
            <a:r>
              <a:rPr lang="en-US" dirty="0"/>
              <a:t>Coupled with surcharge</a:t>
            </a:r>
          </a:p>
          <a:p>
            <a:r>
              <a:rPr lang="en-US" dirty="0"/>
              <a:t>Horizontal flow</a:t>
            </a:r>
          </a:p>
        </p:txBody>
      </p:sp>
    </p:spTree>
    <p:extLst>
      <p:ext uri="{BB962C8B-B14F-4D97-AF65-F5344CB8AC3E}">
        <p14:creationId xmlns:p14="http://schemas.microsoft.com/office/powerpoint/2010/main" val="230740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1920s: sand drain patented</a:t>
            </a:r>
          </a:p>
          <a:p>
            <a:endParaRPr lang="en-US" dirty="0"/>
          </a:p>
          <a:p>
            <a:r>
              <a:rPr lang="en-US" dirty="0"/>
              <a:t>1930s: band-shaped vertical drain made of cardboard core and paper filter jacket</a:t>
            </a:r>
          </a:p>
          <a:p>
            <a:endParaRPr lang="en-US" dirty="0"/>
          </a:p>
          <a:p>
            <a:r>
              <a:rPr lang="en-US" dirty="0"/>
              <a:t>1980s: plastic PVD introduced and replaced predecessors</a:t>
            </a:r>
          </a:p>
        </p:txBody>
      </p:sp>
    </p:spTree>
    <p:extLst>
      <p:ext uri="{BB962C8B-B14F-4D97-AF65-F5344CB8AC3E}">
        <p14:creationId xmlns:p14="http://schemas.microsoft.com/office/powerpoint/2010/main" val="785337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Channeled </a:t>
            </a:r>
            <a:r>
              <a:rPr lang="en-US" dirty="0"/>
              <a:t>plastic core wrapped with geotextile</a:t>
            </a:r>
          </a:p>
          <a:p>
            <a:endParaRPr lang="en-US" dirty="0"/>
          </a:p>
          <a:p>
            <a:r>
              <a:rPr lang="en-US" dirty="0"/>
              <a:t>Core:</a:t>
            </a:r>
          </a:p>
          <a:p>
            <a:r>
              <a:rPr lang="en-US" dirty="0"/>
              <a:t>Support for filter fabric</a:t>
            </a:r>
          </a:p>
          <a:p>
            <a:r>
              <a:rPr lang="en-US" dirty="0"/>
              <a:t>Provide longitudinal flow paths</a:t>
            </a:r>
          </a:p>
          <a:p>
            <a:r>
              <a:rPr lang="en-US" dirty="0"/>
              <a:t>Resistance to stretching and buckling</a:t>
            </a:r>
          </a:p>
          <a:p>
            <a:endParaRPr lang="en-US" dirty="0"/>
          </a:p>
          <a:p>
            <a:r>
              <a:rPr lang="en-US" dirty="0"/>
              <a:t>Jacket:</a:t>
            </a:r>
          </a:p>
          <a:p>
            <a:r>
              <a:rPr lang="en-US" dirty="0"/>
              <a:t>Acts as filter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1752600" cy="131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22098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47800"/>
            <a:ext cx="1600200" cy="13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</a:t>
            </a:r>
            <a:br>
              <a:rPr lang="en-US" dirty="0" smtClean="0"/>
            </a:br>
            <a:r>
              <a:rPr lang="en-US" sz="2800" dirty="0" smtClean="0"/>
              <a:t>Equivalent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err="1" smtClean="0"/>
              <a:t>Hanso</a:t>
            </a:r>
            <a:r>
              <a:rPr lang="en-US" dirty="0" smtClean="0"/>
              <a:t> 1979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Rixner</a:t>
            </a:r>
            <a:r>
              <a:rPr lang="en-US" dirty="0" smtClean="0"/>
              <a:t> 1986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Oblong </a:t>
            </a:r>
            <a:r>
              <a:rPr lang="en-US" dirty="0"/>
              <a:t>shape, theories available derived for circular shape</a:t>
            </a:r>
          </a:p>
          <a:p>
            <a:endParaRPr lang="en-US" dirty="0"/>
          </a:p>
          <a:p>
            <a:r>
              <a:rPr lang="en-US" dirty="0"/>
              <a:t>Many equations have been suggested</a:t>
            </a:r>
          </a:p>
          <a:p>
            <a:endParaRPr lang="en-US" dirty="0"/>
          </a:p>
          <a:p>
            <a:r>
              <a:rPr lang="en-US" dirty="0"/>
              <a:t>Different assumptions = different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828800"/>
            <a:ext cx="1917700" cy="7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95600"/>
            <a:ext cx="1374258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5600"/>
            <a:ext cx="1422400" cy="12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3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Features</a:t>
            </a:r>
            <a:br>
              <a:rPr lang="en-US" dirty="0" smtClean="0"/>
            </a:br>
            <a:r>
              <a:rPr lang="en-US" sz="2800" dirty="0" smtClean="0"/>
              <a:t>Independent Evaluation</a:t>
            </a:r>
            <a:br>
              <a:rPr lang="en-US" sz="2800" dirty="0" smtClean="0"/>
            </a:br>
            <a:r>
              <a:rPr lang="en-US" sz="1400" dirty="0" smtClean="0"/>
              <a:t>By Richard P. </a:t>
            </a:r>
            <a:r>
              <a:rPr lang="en-US" sz="1400" dirty="0" err="1" smtClean="0"/>
              <a:t>Lomg</a:t>
            </a:r>
            <a:r>
              <a:rPr lang="en-US" sz="1400" dirty="0" smtClean="0"/>
              <a:t> &amp; Alvaro </a:t>
            </a:r>
            <a:r>
              <a:rPr lang="en-US" sz="1400" dirty="0" err="1" smtClean="0"/>
              <a:t>Covo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Field Plotter</a:t>
            </a:r>
          </a:p>
          <a:p>
            <a:pPr lvl="1"/>
            <a:r>
              <a:rPr lang="en-US" dirty="0"/>
              <a:t>Electrical potential to hydraulic head</a:t>
            </a:r>
          </a:p>
          <a:p>
            <a:pPr lvl="1"/>
            <a:r>
              <a:rPr lang="en-US" dirty="0"/>
              <a:t>Electrical current to flow of </a:t>
            </a:r>
            <a:r>
              <a:rPr lang="en-US" dirty="0" smtClean="0"/>
              <a:t>water</a:t>
            </a:r>
            <a:endParaRPr lang="en-US" dirty="0"/>
          </a:p>
          <a:p>
            <a:r>
              <a:rPr lang="en-US" dirty="0"/>
              <a:t>Results agree with Suits et al. </a:t>
            </a:r>
            <a:r>
              <a:rPr lang="en-US" dirty="0" smtClean="0"/>
              <a:t>1986</a:t>
            </a:r>
            <a:br>
              <a:rPr lang="en-US" dirty="0" smtClean="0"/>
            </a:br>
            <a:endParaRPr lang="en-US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457200" lvl="1" indent="0">
              <a:buNone/>
            </a:pPr>
            <a:r>
              <a:rPr lang="en-US" sz="1200" dirty="0" smtClean="0"/>
              <a:t>Flow Net for Flow to Oblong Drain from Circular Surface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1981200" cy="164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19600"/>
            <a:ext cx="1955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3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Decrease primary consolidation time period</a:t>
            </a:r>
          </a:p>
          <a:p>
            <a:r>
              <a:rPr lang="en-US" dirty="0"/>
              <a:t>Decrease surcharge required for </a:t>
            </a:r>
            <a:r>
              <a:rPr lang="en-US" dirty="0" err="1"/>
              <a:t>precompression</a:t>
            </a:r>
            <a:endParaRPr lang="en-US" dirty="0"/>
          </a:p>
          <a:p>
            <a:r>
              <a:rPr lang="en-US" dirty="0"/>
              <a:t>Increase rate of strength gain and </a:t>
            </a:r>
            <a:r>
              <a:rPr lang="en-US" dirty="0" smtClean="0"/>
              <a:t>stability</a:t>
            </a:r>
          </a:p>
          <a:p>
            <a:r>
              <a:rPr lang="en-US" dirty="0" smtClean="0"/>
              <a:t>Compared to Sand Drains</a:t>
            </a:r>
          </a:p>
          <a:p>
            <a:pPr lvl="1"/>
            <a:r>
              <a:rPr lang="en-US" dirty="0"/>
              <a:t>Economic competitiveness</a:t>
            </a:r>
          </a:p>
          <a:p>
            <a:pPr lvl="1"/>
            <a:r>
              <a:rPr lang="en-US" dirty="0"/>
              <a:t>Less soil disturbance</a:t>
            </a:r>
          </a:p>
          <a:p>
            <a:pPr lvl="1"/>
            <a:r>
              <a:rPr lang="en-US" dirty="0"/>
              <a:t>Improved speed and simplicity of installation</a:t>
            </a:r>
          </a:p>
          <a:p>
            <a:pPr lvl="1"/>
            <a:r>
              <a:rPr lang="en-US" dirty="0"/>
              <a:t>Feasible </a:t>
            </a:r>
            <a:r>
              <a:rPr lang="en-US" dirty="0" err="1"/>
              <a:t>nonvertical</a:t>
            </a:r>
            <a:r>
              <a:rPr lang="en-US" dirty="0"/>
              <a:t> orientation and underwater installation</a:t>
            </a:r>
          </a:p>
        </p:txBody>
      </p:sp>
    </p:spTree>
    <p:extLst>
      <p:ext uri="{BB962C8B-B14F-4D97-AF65-F5344CB8AC3E}">
        <p14:creationId xmlns:p14="http://schemas.microsoft.com/office/powerpoint/2010/main" val="7649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Pre-excavation may be needed for very dense or stiff fills</a:t>
            </a:r>
          </a:p>
          <a:p>
            <a:r>
              <a:rPr lang="en-US" dirty="0"/>
              <a:t>Ground </a:t>
            </a:r>
            <a:r>
              <a:rPr lang="en-US" dirty="0" err="1"/>
              <a:t>distrubance</a:t>
            </a:r>
            <a:r>
              <a:rPr lang="en-US" dirty="0"/>
              <a:t> may not be tolerable in sensitive </a:t>
            </a:r>
            <a:r>
              <a:rPr lang="en-US" dirty="0" smtClean="0"/>
              <a:t>soils</a:t>
            </a:r>
          </a:p>
          <a:p>
            <a:r>
              <a:rPr lang="en-US" dirty="0" smtClean="0"/>
              <a:t>Winter Considerations</a:t>
            </a:r>
          </a:p>
          <a:p>
            <a:pPr lvl="1"/>
            <a:r>
              <a:rPr lang="en-US" dirty="0"/>
              <a:t>Frost line 3ft depth in </a:t>
            </a:r>
            <a:r>
              <a:rPr lang="en-US" dirty="0" err="1"/>
              <a:t>MidWest</a:t>
            </a:r>
            <a:endParaRPr lang="en-US" dirty="0"/>
          </a:p>
          <a:p>
            <a:pPr lvl="1"/>
            <a:r>
              <a:rPr lang="en-US" dirty="0"/>
              <a:t>Frost can reduce drain discharge</a:t>
            </a:r>
          </a:p>
          <a:p>
            <a:pPr lvl="2"/>
            <a:r>
              <a:rPr lang="en-US" dirty="0"/>
              <a:t>Build up pack pressure</a:t>
            </a:r>
          </a:p>
          <a:p>
            <a:pPr lvl="2"/>
            <a:r>
              <a:rPr lang="en-US" dirty="0"/>
              <a:t>Retard settlement development</a:t>
            </a:r>
          </a:p>
          <a:p>
            <a:pPr lvl="2"/>
            <a:r>
              <a:rPr lang="en-US" dirty="0"/>
              <a:t>Lead to false premise that primary consolidation has reached an end</a:t>
            </a:r>
          </a:p>
        </p:txBody>
      </p:sp>
    </p:spTree>
    <p:extLst>
      <p:ext uri="{BB962C8B-B14F-4D97-AF65-F5344CB8AC3E}">
        <p14:creationId xmlns:p14="http://schemas.microsoft.com/office/powerpoint/2010/main" val="276794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780</Words>
  <Application>Microsoft Macintosh PowerPoint</Application>
  <PresentationFormat>On-screen Show (4:3)</PresentationFormat>
  <Paragraphs>181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Web-based Class Project on Ground Improvement</vt:lpstr>
      <vt:lpstr>Prefabricated Vertical Drains Greg Fox &amp; Jenna Scorza</vt:lpstr>
      <vt:lpstr>Introduction</vt:lpstr>
      <vt:lpstr>History</vt:lpstr>
      <vt:lpstr>Features</vt:lpstr>
      <vt:lpstr>Features Equivalent Diameter</vt:lpstr>
      <vt:lpstr>Features Independent Evaluation By Richard P. Lomg &amp; Alvaro Covo</vt:lpstr>
      <vt:lpstr>Benefits</vt:lpstr>
      <vt:lpstr>Disadvantages</vt:lpstr>
      <vt:lpstr>Suitable Soils</vt:lpstr>
      <vt:lpstr>Installation</vt:lpstr>
      <vt:lpstr>Depth and Width of Installation</vt:lpstr>
      <vt:lpstr>Design of Drains</vt:lpstr>
      <vt:lpstr>Effectiveness of PVDs</vt:lpstr>
      <vt:lpstr>Water Flow into Drain Hydraulic Conductivity</vt:lpstr>
      <vt:lpstr>Water Flow into Drain Smear Zone Development</vt:lpstr>
      <vt:lpstr>Water Flow into Drain Smear Zone Idealization</vt:lpstr>
      <vt:lpstr>Water Flow into Drain Smear Zone Generalities</vt:lpstr>
      <vt:lpstr>Discharge Capacity Design &amp; Installation</vt:lpstr>
      <vt:lpstr>Discharge Capacity Clogging &amp; Biological Activity</vt:lpstr>
      <vt:lpstr>Discharge Capacity Bending/Kinking of Drain</vt:lpstr>
      <vt:lpstr>Discharge Capacity Bending/Kinking of Drain</vt:lpstr>
      <vt:lpstr>Discharge Capacity Bending/Kinking of Drain</vt:lpstr>
      <vt:lpstr>Recent Development &amp; Future of PVDs</vt:lpstr>
      <vt:lpstr>Questions?</vt:lpstr>
      <vt:lpstr>More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Web-based Class Projects on Geoenvironmental Remediation</dc:title>
  <dc:creator>EDT</dc:creator>
  <cp:lastModifiedBy>Campus Computing Sites</cp:lastModifiedBy>
  <cp:revision>12</cp:revision>
  <dcterms:created xsi:type="dcterms:W3CDTF">2013-04-19T13:38:11Z</dcterms:created>
  <dcterms:modified xsi:type="dcterms:W3CDTF">2014-04-30T14:43:53Z</dcterms:modified>
</cp:coreProperties>
</file>