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24"/>
  </p:notesMasterIdLst>
  <p:sldIdLst>
    <p:sldId id="277" r:id="rId2"/>
    <p:sldId id="27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7897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84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713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3280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6190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057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Semiconductor, 100 times smaller than fly ash/cement</a:t>
            </a:r>
          </a:p>
        </p:txBody>
      </p:sp>
    </p:spTree>
    <p:extLst>
      <p:ext uri="{BB962C8B-B14F-4D97-AF65-F5344CB8AC3E}">
        <p14:creationId xmlns:p14="http://schemas.microsoft.com/office/powerpoint/2010/main" val="365503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6050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1842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756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985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603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510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9663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993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89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865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974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9311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5167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20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0AB8-321C-40D6-9B51-609E45E8BE6C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5C3E-13D6-4467-81C8-BA92B3DD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0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0AB8-321C-40D6-9B51-609E45E8BE6C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5C3E-13D6-4467-81C8-BA92B3DD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0AB8-321C-40D6-9B51-609E45E8BE6C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5C3E-13D6-4467-81C8-BA92B3DD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8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27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139527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761353" y="1200150"/>
            <a:ext cx="3925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513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72035" y="4276652"/>
            <a:ext cx="8399999" cy="64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75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0AB8-321C-40D6-9B51-609E45E8BE6C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5C3E-13D6-4467-81C8-BA92B3DD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7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0AB8-321C-40D6-9B51-609E45E8BE6C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5C3E-13D6-4467-81C8-BA92B3DD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6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0AB8-321C-40D6-9B51-609E45E8BE6C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5C3E-13D6-4467-81C8-BA92B3DD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5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0AB8-321C-40D6-9B51-609E45E8BE6C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5C3E-13D6-4467-81C8-BA92B3DD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0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0AB8-321C-40D6-9B51-609E45E8BE6C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5C3E-13D6-4467-81C8-BA92B3DD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8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0AB8-321C-40D6-9B51-609E45E8BE6C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5C3E-13D6-4467-81C8-BA92B3DD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0AB8-321C-40D6-9B51-609E45E8BE6C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5C3E-13D6-4467-81C8-BA92B3DD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0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0AB8-321C-40D6-9B51-609E45E8BE6C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5C3E-13D6-4467-81C8-BA92B3DD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3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A0AB8-321C-40D6-9B51-609E45E8BE6C}" type="datetimeFigureOut">
              <a:rPr lang="en-US" smtClean="0"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5C3E-13D6-4467-81C8-BA92B3DDC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0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engineer.org/education/web-based-class-projects/select-topics-in-ground-improvemen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sunzi.lib.hku.hk/ER/detail/hkul/298627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cretethinker.com/technicalbrief/Supplementary-Cementitious-Materials.asp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79152"/>
            <a:ext cx="58293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Web-based Class Project</a:t>
            </a:r>
            <a:br>
              <a:rPr lang="en-US" dirty="0" smtClean="0"/>
            </a:br>
            <a:r>
              <a:rPr lang="en-US" dirty="0" smtClean="0"/>
              <a:t>on Ground Improvement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550" y="3674269"/>
            <a:ext cx="4800600" cy="13144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Report prepared as part of course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CEE 542: Soil and Site Improvement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Winter 2014 Semester</a:t>
            </a:r>
          </a:p>
          <a:p>
            <a:r>
              <a:rPr lang="en-US" i="1" dirty="0" smtClean="0">
                <a:solidFill>
                  <a:srgbClr val="0070C0"/>
                </a:solidFill>
              </a:rPr>
              <a:t>Instructor: Professor Dimitrios Zekkos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Department of Civil and Environmental Engineering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University of Michigan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5900" y="1037688"/>
            <a:ext cx="6172200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75" b="1" dirty="0">
                <a:solidFill>
                  <a:srgbClr val="0070C0"/>
                </a:solidFill>
              </a:rPr>
              <a:t>Cement Additives for Permeation Grouting</a:t>
            </a:r>
            <a:endParaRPr lang="en-US" sz="2775" b="1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3617" y="1818526"/>
            <a:ext cx="5829300" cy="110251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75" dirty="0"/>
              <a:t>Prepared by:</a:t>
            </a:r>
          </a:p>
          <a:p>
            <a:endParaRPr lang="en-US" sz="3300" dirty="0"/>
          </a:p>
        </p:txBody>
      </p:sp>
      <p:sp>
        <p:nvSpPr>
          <p:cNvPr id="6" name="Rectangle 5"/>
          <p:cNvSpPr/>
          <p:nvPr/>
        </p:nvSpPr>
        <p:spPr>
          <a:xfrm>
            <a:off x="2857500" y="3137714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b="1" dirty="0"/>
              <a:t>Olivia Marshall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0309" y="3137714"/>
            <a:ext cx="10502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/>
              <a:t>David Quintal</a:t>
            </a:r>
          </a:p>
        </p:txBody>
      </p:sp>
      <p:pic>
        <p:nvPicPr>
          <p:cNvPr id="1031" name="Picture 7" descr="C:\Documents and Settings\zekkos.UMROOT\My Documents\dpz\UnivOfMichigan\logos\n179312135752_46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14787"/>
            <a:ext cx="142875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25028" y="3837895"/>
            <a:ext cx="1499128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25" dirty="0"/>
              <a:t>With the Support of: </a:t>
            </a:r>
            <a:endParaRPr lang="en-US" sz="1125" dirty="0"/>
          </a:p>
        </p:txBody>
      </p:sp>
      <p:pic>
        <p:nvPicPr>
          <p:cNvPr id="1034" name="Picture 10" descr="C:\Documents and Settings\zekkos.UMROOT\My Documents\dpz\My Webs\websites\useful\Geoengineer.org logos\geoengineer1height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75" y="4071674"/>
            <a:ext cx="1146526" cy="49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quin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05" y="2223313"/>
            <a:ext cx="635794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marsh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407" y="2276475"/>
            <a:ext cx="635794" cy="8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8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Fly Ash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9014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By-product of coal combustion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Tiny glass spheres contain silica, alumina and calcium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Similar particle distribution to Portland cement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Two main types, class C and class F</a:t>
            </a:r>
          </a:p>
          <a:p>
            <a:endParaRPr lang="en" sz="2600"/>
          </a:p>
        </p:txBody>
      </p:sp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79075" y="1302100"/>
            <a:ext cx="2495550" cy="1724025"/>
          </a:xfrm>
          <a:prstGeom prst="rect">
            <a:avLst/>
          </a:prstGeom>
        </p:spPr>
      </p:pic>
      <p:pic>
        <p:nvPicPr>
          <p:cNvPr id="88" name="Shape 8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596775" y="2903050"/>
            <a:ext cx="2495550" cy="194719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Fly Ash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Advantages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Low cost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Reduces heat generation during curing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Provides chemical stability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Reduces permeability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Increases flowability/pumpability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</a:rPr>
              <a:t>Reduction of shrinkage upon drying</a:t>
            </a:r>
          </a:p>
          <a:p>
            <a:endParaRPr lang="en" sz="1800">
              <a:solidFill>
                <a:srgbClr val="000000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Disadvantages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</a:rPr>
              <a:t>Reduced compressive strength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</a:rPr>
              <a:t>Delays setting time</a:t>
            </a:r>
            <a:r>
              <a:rPr lang="en" sz="1200">
                <a:solidFill>
                  <a:srgbClr val="000000"/>
                </a:solidFill>
              </a:rPr>
              <a:t>	 </a:t>
            </a:r>
          </a:p>
          <a:p>
            <a:endParaRPr lang="en" sz="1200">
              <a:solidFill>
                <a:srgbClr val="000000"/>
              </a:solidFill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50425" y="2457400"/>
            <a:ext cx="3547350" cy="24684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Fly Ash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479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Applications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Partial cement replacement for high volume applications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Sliplining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Positive environmental implications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Backfill around tunnel liner</a:t>
            </a:r>
          </a:p>
          <a:p>
            <a:pPr marL="914400" lvl="1" indent="-3429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/>
              <a:t>Channel tunnel backfill grouting in the UK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309225" y="1470625"/>
            <a:ext cx="4181700" cy="254935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Blast Furnace Slag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2480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By-product of iron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Will activate with the addition of Portland cement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15825" y="1557237"/>
            <a:ext cx="2813974" cy="2029024"/>
          </a:xfrm>
          <a:prstGeom prst="rect">
            <a:avLst/>
          </a:prstGeom>
        </p:spPr>
      </p:pic>
      <p:pic>
        <p:nvPicPr>
          <p:cNvPr id="111" name="Shape 11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946225" y="3116100"/>
            <a:ext cx="2714625" cy="1809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Blast Furnace Slag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Advantages: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Increase strength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Low cost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Good cohesion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Sulfate resistance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Ability to immobilize harmful substances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No harm to environment</a:t>
            </a:r>
          </a:p>
          <a:p>
            <a:pPr marL="457200" lvl="0" indent="-3937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600"/>
              <a:t>Delay set time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Blast Furnace Slag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Applications: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Dam foundation treatment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Mining fill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Cementing tailings to contain and fill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Niagara river tunnel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Displaced water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Long set time for travel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Desired strength, permeability, bleed, viscosity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Silica Fume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08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By-product in extraction of silicon or ferrosilicon</a:t>
            </a:r>
          </a:p>
          <a:p>
            <a:pPr marL="457200" lvl="0" indent="-4064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Very small glassy spherical particles of SiO</a:t>
            </a:r>
            <a:r>
              <a:rPr lang="en" sz="2800" baseline="-25000">
                <a:solidFill>
                  <a:srgbClr val="000000"/>
                </a:solidFill>
              </a:rPr>
              <a:t>2</a:t>
            </a:r>
          </a:p>
          <a:p>
            <a:pPr marL="457200" lvl="0" indent="-4064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Small amounts added to cement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72275" y="1200150"/>
            <a:ext cx="1914525" cy="2305050"/>
          </a:xfrm>
          <a:prstGeom prst="rect">
            <a:avLst/>
          </a:prstGeom>
        </p:spPr>
      </p:pic>
      <p:pic>
        <p:nvPicPr>
          <p:cNvPr id="131" name="Shape 1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473875" y="3083750"/>
            <a:ext cx="2724150" cy="1828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Silica Fume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rgbClr val="000000"/>
              </a:buClr>
              <a:buSzPct val="39285"/>
              <a:buFont typeface="Arial"/>
              <a:buNone/>
            </a:pPr>
            <a:r>
              <a:rPr lang="en" sz="2800"/>
              <a:t>Advantages:</a:t>
            </a:r>
          </a:p>
          <a:p>
            <a:pPr marL="457200" lvl="0" indent="-4064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Reduces permeability</a:t>
            </a:r>
          </a:p>
          <a:p>
            <a:pPr marL="457200" lvl="0" indent="-4064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Improves stability and resistance to chemicals</a:t>
            </a:r>
          </a:p>
          <a:p>
            <a:pPr marL="457200" lvl="0" indent="-4064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Reduces viscosity</a:t>
            </a:r>
          </a:p>
          <a:p>
            <a:pPr marL="457200" lvl="0" indent="-4064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Reacts rapidly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/>
              <a:t>Disadvantages:</a:t>
            </a:r>
          </a:p>
          <a:p>
            <a:pPr marL="457200" lvl="0" indent="-4064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Expensive</a:t>
            </a:r>
          </a:p>
          <a:p>
            <a:pPr marL="457200" lvl="0" indent="-4064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800"/>
              <a:t>Difficult to handle small particles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Silica Fume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Applications: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Underwater grouts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Chemically harsh environments (oil wells)</a:t>
            </a:r>
          </a:p>
          <a:p>
            <a:pPr marL="4572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Grouted piles - for adhesion and corrosive resistance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Conclusions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05500" y="1224350"/>
            <a:ext cx="6344850" cy="36919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500" dirty="0"/>
              <a:t>More detailed technical information on this project can be found at:</a:t>
            </a:r>
          </a:p>
          <a:p>
            <a:pPr marL="0" indent="0" algn="ctr">
              <a:buNone/>
            </a:pPr>
            <a:r>
              <a:rPr lang="en-US" sz="1500" dirty="0">
                <a:hlinkClick r:id="rId2"/>
              </a:rPr>
              <a:t>http://</a:t>
            </a:r>
            <a:r>
              <a:rPr lang="en-US" sz="1500" dirty="0">
                <a:hlinkClick r:id="rId2"/>
              </a:rPr>
              <a:t>www.geoengineer.org/education/web-based-class-projects/select-topics-in-ground-improvement</a:t>
            </a:r>
            <a:r>
              <a:rPr lang="en-US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5894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534675" y="384950"/>
            <a:ext cx="8041500" cy="357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sz="6000" b="1">
                <a:solidFill>
                  <a:schemeClr val="dk2"/>
                </a:solidFill>
              </a:rPr>
              <a:t>Thank You</a:t>
            </a:r>
          </a:p>
          <a:p>
            <a:endParaRPr lang="en" sz="6000" b="1">
              <a:solidFill>
                <a:schemeClr val="dk2"/>
              </a:solidFill>
            </a:endParaRPr>
          </a:p>
          <a:p>
            <a:pPr lvl="0" algn="ctr" rtl="0">
              <a:buClr>
                <a:srgbClr val="000000"/>
              </a:buClr>
              <a:buSzPct val="25000"/>
              <a:buFont typeface="Arial"/>
              <a:buNone/>
            </a:pPr>
            <a:r>
              <a:rPr lang="en" sz="6000" b="1">
                <a:solidFill>
                  <a:schemeClr val="dk2"/>
                </a:solidFill>
              </a:rPr>
              <a:t>Questions?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References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000000"/>
                </a:solidFill>
              </a:rPr>
              <a:t>Aitcin, P.-C., Ballivy, and G., Parizeau, R. (1984) “The Use of Condensed Silica Fume in Grouts.” American Concrete Institution, 8, 1-18.</a:t>
            </a:r>
          </a:p>
          <a:p>
            <a:endParaRPr lang="en" sz="9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000000"/>
                </a:solidFill>
              </a:rPr>
              <a:t>Akbulut, S. and Saglamer, A. (2003) “The Effects of Silica Fume in Cement Grouting.” Ground Improvement Volume 7, No. 1, pp. 37-44.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000000"/>
                </a:solidFill>
              </a:rPr>
              <a:t>Ali, L. and Woods, R. (2009) “Creating Artificially Cemented Sand Specimen with Foamed Grout.” Retaining walls, and Foundations, ASCE, Hunan, China, pp. 95-100.</a:t>
            </a:r>
          </a:p>
          <a:p>
            <a:endParaRPr lang="en" sz="9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000000"/>
                </a:solidFill>
              </a:rPr>
              <a:t>Ali, L. (1992) “Dynamic Behavior of Soils Partially Grouted by Foaming Process.” Summary. &lt;</a:t>
            </a:r>
            <a:r>
              <a:rPr lang="en" sz="900" u="sng">
                <a:solidFill>
                  <a:srgbClr val="1155CC"/>
                </a:solidFill>
                <a:hlinkClick r:id="rId3"/>
              </a:rPr>
              <a:t>http://sunzi.lib.hku.hk/ER/detail/hkul/2986273</a:t>
            </a:r>
            <a:r>
              <a:rPr lang="en" sz="900">
                <a:solidFill>
                  <a:srgbClr val="000000"/>
                </a:solidFill>
              </a:rPr>
              <a:t>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000000"/>
                </a:solidFill>
              </a:rPr>
              <a:t>Barnes, A.R. (2009) “Foamed Concrete: Application and Specification.” Excellence in Concrete Construction through Innovation. The Concrete Society, Camberley, UK. pp. 3-9.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000000"/>
                </a:solidFill>
              </a:rPr>
              <a:t>Bruce, D. (2005) “Glossary of Grouting Terminology.” J. Geotech. Geoenviron. Engr., 131(12), pp. 1534-1542.</a:t>
            </a:r>
          </a:p>
          <a:p>
            <a:endParaRPr lang="en" sz="9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000000"/>
                </a:solidFill>
              </a:rPr>
              <a:t>“Cellular Concrete.” (2014) &lt;http://betibiza26.tumblr.com/post/75309065230/cellular-concrete&gt;</a:t>
            </a:r>
          </a:p>
          <a:p>
            <a:endParaRPr lang="en" sz="9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000000"/>
                </a:solidFill>
              </a:rPr>
              <a:t>Gause, C. and Bruce, D. A. “Control of Fluid Properties of Particulate Grouts: Part 2 - Case Histories.” &lt;http://www.geosystemsbruce.com/v20/biblio/129%20Control%20of%20Fluid%20Properties%20-%20Part%202.pdf&gt;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900">
                <a:solidFill>
                  <a:srgbClr val="000000"/>
                </a:solidFill>
              </a:rPr>
              <a:t>Henn, R. (2003) “AUA Guidelines for Backfilling and Contact Grouting of Tunnels and Shafts.” Chapter 6 Grout Properties, Chapter 7 Backfilling, pp. 75-87, 122-124.</a:t>
            </a:r>
          </a:p>
          <a:p>
            <a:endParaRPr lang="en" sz="9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>
                <a:solidFill>
                  <a:srgbClr val="000000"/>
                </a:solidFill>
              </a:rPr>
              <a:t>Jefferis, S. and Wilson, S. (2012) “Mine Paste Backfill - The Use of Grouts at Massive Scale.” Grouting and Deep Mixing 2012, pp. 1879-1888.</a:t>
            </a:r>
          </a:p>
          <a:p>
            <a:endParaRPr lang="en" sz="900">
              <a:solidFill>
                <a:srgbClr val="000000"/>
              </a:solidFill>
            </a:endParaRPr>
          </a:p>
          <a:p>
            <a:endParaRPr lang="en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727700" y="338100"/>
            <a:ext cx="7865100" cy="4292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/>
              <a:t>Kaeck, W., Rhyner, F., Lacy, H., and Quasarano, M. (2009) “Grouting of Deep Foundations at the Thames River Bridge.” Contemporary Topics in Ground MOdification, Problem Soils, and Geo-Support, 249-256.</a:t>
            </a:r>
          </a:p>
          <a:p>
            <a:endParaRPr lang="en" sz="900"/>
          </a:p>
          <a:p>
            <a:pPr lvl="0" rtl="0">
              <a:lnSpc>
                <a:spcPct val="115000"/>
              </a:lnSpc>
              <a:buClr>
                <a:srgbClr val="000000"/>
              </a:buClr>
              <a:buSzPct val="122222"/>
              <a:buFont typeface="Arial"/>
              <a:buNone/>
            </a:pPr>
            <a:r>
              <a:rPr lang="en" sz="900"/>
              <a:t>McGillivray, R., Williams, W., and Broadrick, R. (2012) “Development of a Response Plan and Grout System For Remediation of Sinkholes.” Grouting and Deep Mixing, ASCE, New Orleans, LA, pp. 1626-1633.</a:t>
            </a:r>
          </a:p>
          <a:p>
            <a:endParaRPr lang="en" sz="900"/>
          </a:p>
          <a:p>
            <a:pPr lvl="0" rtl="0">
              <a:lnSpc>
                <a:spcPct val="115000"/>
              </a:lnSpc>
              <a:buNone/>
            </a:pPr>
            <a:r>
              <a:rPr lang="en" sz="900"/>
              <a:t>Midwest Mole. “Cellular Grouting.” &lt;http://www.midwestmole.com/cellular-grouting.php&gt;</a:t>
            </a:r>
          </a:p>
          <a:p>
            <a:endParaRPr lang="en" sz="900"/>
          </a:p>
          <a:p>
            <a:pPr lvl="0" rtl="0">
              <a:lnSpc>
                <a:spcPct val="115000"/>
              </a:lnSpc>
              <a:buNone/>
            </a:pPr>
            <a:r>
              <a:rPr lang="en" sz="900"/>
              <a:t>Mirza, J. Saleh, K. Roy V. and Mirza, M. S. (1999) “ Use of HIgh Volume Fly Ash in Grouting Applications.” American Concrete Institution, 172, 281-298.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900"/>
              <a:t>Norchem, (2013) “Applications.” Norchem Inc., &lt;http://www.norchem.com/applications-repair-products-mortars-grouts.html&gt;</a:t>
            </a:r>
          </a:p>
          <a:p>
            <a:endParaRPr lang="en" sz="900"/>
          </a:p>
          <a:p>
            <a:pPr lvl="0" rtl="0">
              <a:lnSpc>
                <a:spcPct val="115000"/>
              </a:lnSpc>
              <a:buNone/>
            </a:pPr>
            <a:r>
              <a:rPr lang="en" sz="900"/>
              <a:t>Portland Cement Association. “Green in Practice 107 - Supplementary Cementitious Materials.” Technical Brief. &lt;</a:t>
            </a:r>
            <a:r>
              <a:rPr lang="en" sz="900" u="sng">
                <a:solidFill>
                  <a:srgbClr val="1155CC"/>
                </a:solidFill>
                <a:hlinkClick r:id="rId3"/>
              </a:rPr>
              <a:t>http://www.concretethinker.com/technicalbrief/Supplementary-Cementitious-Materials.aspx</a:t>
            </a:r>
            <a:r>
              <a:rPr lang="en" sz="900"/>
              <a:t>&gt;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900"/>
              <a:t>Ryan, C., Day, S., and McLeod, D. (2003) “Long-Distance Grouting, Materials and Methods.” Grouting and Ground Treatment, pp. 1640-1651.</a:t>
            </a:r>
          </a:p>
          <a:p>
            <a:endParaRPr lang="en" sz="900"/>
          </a:p>
          <a:p>
            <a:pPr lvl="0" rtl="0">
              <a:lnSpc>
                <a:spcPct val="115000"/>
              </a:lnSpc>
              <a:buNone/>
            </a:pPr>
            <a:r>
              <a:rPr lang="en" sz="900"/>
              <a:t>University of Kentucky. (2014) “Fly Ash.” What are Coal Combustion By-Products (CCBs)? &lt;http://www.caer.uky.edu/kyasheducation/flyash.shtml&gt;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900"/>
              <a:t>Vickars, R. and Clemence, S. (2000) “Performance of Helical Piles with Grouted Shafts.” New Technology and Design Development in Deep Foundations, pp. 327-341.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900"/>
              <a:t>Vipulanandan, C. and Kumar, M. (2000) “Properties of Fly Ash-Cement Cellular Grouts for Sliplining and Backfill Applications.” Advances in Grouting and Ground Modification: pp. 200-214.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rtl="0">
              <a:lnSpc>
                <a:spcPct val="115000"/>
              </a:lnSpc>
              <a:buNone/>
            </a:pPr>
            <a:r>
              <a:rPr lang="en" sz="900"/>
              <a:t>Weaver, K. and Bruce, D. (2007) “Grouting Materials.” Dam Foundation Grouting: Revised Edition, pp. 104-108.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473101"/>
            <a:ext cx="7772400" cy="2260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buNone/>
            </a:pPr>
            <a:r>
              <a:rPr lang="en" sz="5200"/>
              <a:t>Cement Grout Additives</a:t>
            </a:r>
          </a:p>
          <a:p>
            <a:pPr algn="ctr">
              <a:buNone/>
            </a:pPr>
            <a:r>
              <a:rPr lang="en" sz="3000"/>
              <a:t>(Foam, Fly Ash, Slag and Silica Fume) 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000"/>
              <a:t>By David Quintal and Olivia Marshall</a:t>
            </a:r>
          </a:p>
          <a:p>
            <a:pPr lvl="0" rtl="0">
              <a:buNone/>
            </a:pPr>
            <a:r>
              <a:rPr lang="en" sz="2000"/>
              <a:t>CEE 542</a:t>
            </a:r>
          </a:p>
          <a:p>
            <a:pPr>
              <a:buNone/>
            </a:pPr>
            <a:r>
              <a:rPr lang="en" sz="2000"/>
              <a:t>April 21, 2014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Introduction - Grouting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7585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Injected into the ground to: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Improve stability and strength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Fill voids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Water or contaminant control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Composed of cement and/or chemicals and other admixtures</a:t>
            </a:r>
          </a:p>
          <a:p>
            <a:pPr marL="457200" lvl="0" indent="-3810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Permanent</a:t>
            </a:r>
          </a:p>
        </p:txBody>
      </p:sp>
      <p:pic>
        <p:nvPicPr>
          <p:cNvPr id="42" name="Shape 4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051000" y="1384050"/>
            <a:ext cx="3579824" cy="31133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Introduction - Cement Additives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1239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Additives in cement grout can:</a:t>
            </a:r>
          </a:p>
          <a:p>
            <a:pPr marL="914400" lvl="1" indent="-3683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Improve strength</a:t>
            </a:r>
          </a:p>
          <a:p>
            <a:pPr marL="914400" lvl="1" indent="-3683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Reduce permeability</a:t>
            </a:r>
          </a:p>
          <a:p>
            <a:pPr marL="914400" lvl="1" indent="-3683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Reduce cost</a:t>
            </a:r>
          </a:p>
          <a:p>
            <a:pPr marL="914400" lvl="1" indent="-3683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/>
              <a:t>Impact set time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We considered:</a:t>
            </a:r>
          </a:p>
          <a:p>
            <a:pPr marL="914400" lvl="1" indent="-381000" rtl="0">
              <a:buClr>
                <a:schemeClr val="dk1"/>
              </a:buClr>
              <a:buSzPct val="109090"/>
              <a:buFont typeface="Courier New"/>
              <a:buChar char="o"/>
            </a:pPr>
            <a:r>
              <a:rPr lang="en" sz="2200"/>
              <a:t>Foam</a:t>
            </a:r>
          </a:p>
          <a:p>
            <a:pPr marL="914400" lvl="1" indent="-381000" rtl="0">
              <a:buClr>
                <a:schemeClr val="dk1"/>
              </a:buClr>
              <a:buSzPct val="109090"/>
              <a:buFont typeface="Courier New"/>
              <a:buChar char="o"/>
            </a:pPr>
            <a:r>
              <a:rPr lang="en" sz="2200"/>
              <a:t>Fly Ash</a:t>
            </a:r>
          </a:p>
          <a:p>
            <a:pPr marL="914400" lvl="1" indent="-381000" rtl="0">
              <a:buClr>
                <a:schemeClr val="dk1"/>
              </a:buClr>
              <a:buSzPct val="109090"/>
              <a:buFont typeface="Courier New"/>
              <a:buChar char="o"/>
            </a:pPr>
            <a:r>
              <a:rPr lang="en" sz="2200"/>
              <a:t>Slag</a:t>
            </a:r>
          </a:p>
          <a:p>
            <a:pPr marL="914400" lvl="1" indent="-381000" rtl="0">
              <a:buClr>
                <a:schemeClr val="dk1"/>
              </a:buClr>
              <a:buSzPct val="109090"/>
              <a:buFont typeface="Courier New"/>
              <a:buChar char="o"/>
            </a:pPr>
            <a:r>
              <a:rPr lang="en" sz="2200"/>
              <a:t>Silica Fume</a:t>
            </a:r>
          </a:p>
          <a:p>
            <a:endParaRPr lang="en" sz="2200"/>
          </a:p>
        </p:txBody>
      </p:sp>
      <p:pic>
        <p:nvPicPr>
          <p:cNvPr id="49" name="Shape 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463175" y="2042425"/>
            <a:ext cx="3099074" cy="23346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Foam (Cellular) Grout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606999" cy="168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Foaming agent used to create voids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</a:rPr>
              <a:t>Density ranges from about 30-80 pcf</a:t>
            </a:r>
          </a:p>
          <a:p>
            <a:pPr marL="457200" lvl="0" indent="-3429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1800">
                <a:solidFill>
                  <a:srgbClr val="000000"/>
                </a:solidFill>
              </a:rPr>
              <a:t>28-day compressive strengths of 50-1200 psi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989950" y="1200150"/>
            <a:ext cx="2524125" cy="3762375"/>
          </a:xfrm>
          <a:prstGeom prst="rect">
            <a:avLst/>
          </a:prstGeom>
        </p:spPr>
      </p:pic>
      <p:pic>
        <p:nvPicPr>
          <p:cNvPr id="57" name="Shape 5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91987" y="2292750"/>
            <a:ext cx="5248275" cy="25717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Foam (Cellular) Grout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Advantages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</a:rPr>
              <a:t>Free flowing (easy to pump, fills small voids)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</a:rPr>
              <a:t>Does not require compaction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</a:rPr>
              <a:t>Absorbs energy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</a:rPr>
              <a:t>Frost resistance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</a:rPr>
              <a:t>Good thermal insulation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</a:rPr>
              <a:t>Variable density and strength</a:t>
            </a:r>
          </a:p>
          <a:p>
            <a:endParaRPr lang="en" sz="2000">
              <a:solidFill>
                <a:srgbClr val="000000"/>
              </a:solidFill>
            </a:endParaRPr>
          </a:p>
          <a:p>
            <a:endParaRPr lang="en" sz="2000">
              <a:solidFill>
                <a:srgbClr val="000000"/>
              </a:solidFill>
            </a:endParaRPr>
          </a:p>
          <a:p>
            <a:endParaRPr lang="en" sz="2000">
              <a:solidFill>
                <a:srgbClr val="000000"/>
              </a:solidFill>
            </a:endParaRPr>
          </a:p>
          <a:p>
            <a:endParaRPr lang="en" sz="2000">
              <a:solidFill>
                <a:srgbClr val="000000"/>
              </a:solidFill>
            </a:endParaRPr>
          </a:p>
          <a:p>
            <a:endParaRPr lang="en" sz="2000">
              <a:solidFill>
                <a:srgbClr val="000000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Disadvantages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</a:rPr>
              <a:t>Low strength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</a:rPr>
              <a:t>High compressibility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90000"/>
              <a:buFont typeface="Arial"/>
              <a:buChar char="●"/>
            </a:pPr>
            <a:r>
              <a:rPr lang="en" sz="2000">
                <a:solidFill>
                  <a:srgbClr val="000000"/>
                </a:solidFill>
              </a:rPr>
              <a:t>If placed below the water table, the foam grout must be dense enough to displace the water</a:t>
            </a:r>
            <a:r>
              <a:rPr lang="en" sz="18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Foam (Cellular) Grout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3911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Applications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Energy absorption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Low density backfill material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Sliplining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Tunneling</a:t>
            </a:r>
          </a:p>
          <a:p>
            <a:pPr marL="457200" lvl="0" indent="-3810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400"/>
              <a:t>Stabilization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00275" y="2091587"/>
            <a:ext cx="3620474" cy="19428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Foam (Cellular) Grout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Sinkhole Remediation in Hillsborough Florida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Grout only needed to be slightly stronger than the soil</a:t>
            </a:r>
          </a:p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/>
              <a:t>40-60% grout/foam mixture resulted in a 20-25% cost savings</a:t>
            </a:r>
          </a:p>
          <a:p>
            <a:endParaRPr lang="en" sz="1800"/>
          </a:p>
        </p:txBody>
      </p:sp>
      <p:pic>
        <p:nvPicPr>
          <p:cNvPr id="78" name="Shape 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6500" y="2712325"/>
            <a:ext cx="2787849" cy="2079328"/>
          </a:xfrm>
          <a:prstGeom prst="rect">
            <a:avLst/>
          </a:prstGeom>
        </p:spPr>
      </p:pic>
      <p:pic>
        <p:nvPicPr>
          <p:cNvPr id="79" name="Shape 7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288082" y="2581000"/>
            <a:ext cx="2860642" cy="2160425"/>
          </a:xfrm>
          <a:prstGeom prst="rect">
            <a:avLst/>
          </a:prstGeom>
        </p:spPr>
      </p:pic>
      <p:pic>
        <p:nvPicPr>
          <p:cNvPr id="80" name="Shape 80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710500" y="2671762"/>
            <a:ext cx="2840899" cy="21604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1164</Words>
  <Application>Microsoft Office PowerPoint</Application>
  <PresentationFormat>On-screen Show (16:9)</PresentationFormat>
  <Paragraphs>176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Times New Roman</vt:lpstr>
      <vt:lpstr>Office Theme</vt:lpstr>
      <vt:lpstr>Web-based Class Project on Ground Improvement</vt:lpstr>
      <vt:lpstr>More Information</vt:lpstr>
      <vt:lpstr>Cement Grout Additives (Foam, Fly Ash, Slag and Silica Fume) </vt:lpstr>
      <vt:lpstr>Introduction - Grouting</vt:lpstr>
      <vt:lpstr>Introduction - Cement Additives</vt:lpstr>
      <vt:lpstr>Foam (Cellular) Grout</vt:lpstr>
      <vt:lpstr>Foam (Cellular) Grout</vt:lpstr>
      <vt:lpstr>Foam (Cellular) Grout</vt:lpstr>
      <vt:lpstr>Foam (Cellular) Grout</vt:lpstr>
      <vt:lpstr>Fly Ash</vt:lpstr>
      <vt:lpstr>Fly Ash</vt:lpstr>
      <vt:lpstr>Fly Ash</vt:lpstr>
      <vt:lpstr>Blast Furnace Slag</vt:lpstr>
      <vt:lpstr>Blast Furnace Slag</vt:lpstr>
      <vt:lpstr>Blast Furnace Slag</vt:lpstr>
      <vt:lpstr>Silica Fume</vt:lpstr>
      <vt:lpstr>Silica Fume</vt:lpstr>
      <vt:lpstr>Silica Fume</vt:lpstr>
      <vt:lpstr>Conclusions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Cement Grout Additives (Foam, Fly Ash, Slag and Silica Fume) </dc:title>
  <dc:creator>Olivia</dc:creator>
  <cp:lastModifiedBy>Olivia</cp:lastModifiedBy>
  <cp:revision>2</cp:revision>
  <dcterms:modified xsi:type="dcterms:W3CDTF">2014-04-28T17:18:51Z</dcterms:modified>
</cp:coreProperties>
</file>