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9"/>
  </p:handoutMasterIdLst>
  <p:sldIdLst>
    <p:sldId id="256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80" r:id="rId20"/>
    <p:sldId id="277" r:id="rId21"/>
    <p:sldId id="278" r:id="rId22"/>
    <p:sldId id="281" r:id="rId23"/>
    <p:sldId id="282" r:id="rId24"/>
    <p:sldId id="284" r:id="rId25"/>
    <p:sldId id="283" r:id="rId26"/>
    <p:sldId id="285" r:id="rId27"/>
    <p:sldId id="25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15" autoAdjust="0"/>
    <p:restoredTop sz="94660"/>
  </p:normalViewPr>
  <p:slideViewPr>
    <p:cSldViewPr>
      <p:cViewPr varScale="1">
        <p:scale>
          <a:sx n="73" d="100"/>
          <a:sy n="73" d="100"/>
        </p:scale>
        <p:origin x="-129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68D2C-C582-4BE3-B545-F4891CC9B389}" type="datetimeFigureOut">
              <a:rPr lang="en-US" smtClean="0"/>
              <a:t>4/23/2013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49129-5246-4F2B-B5CA-CE271FD1F0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942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90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072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4BFED16-20FF-4D25-BE89-A70CF532F793}" type="datetime1">
              <a:rPr lang="en-US" smtClean="0"/>
              <a:pPr/>
              <a:t>4/22/2013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AEBD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smtClean="0">
                <a:solidFill>
                  <a:srgbClr val="EAEBDE"/>
                </a:solidFill>
              </a:rPr>
              <a:pPr/>
              <a:t>‹#›</a:t>
            </a:fld>
            <a:endParaRPr lang="en-US">
              <a:solidFill>
                <a:srgbClr val="EAE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711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1794-85D9-42B0-9CA4-4B9405482476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02793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A6C9-1718-48C7-805D-6A3617E9F5D0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762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5C3EF31-C8B6-4BD4-9D16-F3AC8DDC775F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8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145C959-6C9E-4BF8-9032-C5AB7C201A20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43112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82FE-08FA-4C4D-9C91-CDD6CF99217C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19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2DE9-54D4-4956-9FD6-45392F923A05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001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45AE-CC9C-46E0-A3F7-7AE51920CE85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59774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9709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AC13F5E-AA95-4998-9B70-2E5CEC66FD9C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01457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266F-A60C-499A-ADF5-D606819B0226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09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0D7B2B5-FD92-4505-85A3-06F93C88649B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5702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73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89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241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938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59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229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97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31B3D-F3A4-4335-BBC0-9C46C8A57F6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4832-49DF-4D44-95B6-4577FAD24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08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56AA2D-5437-4499-B005-9B37D096D43E}" type="datetime1">
              <a:rPr lang="en-US" smtClean="0">
                <a:solidFill>
                  <a:srgbClr val="676A55"/>
                </a:solidFill>
              </a:rPr>
              <a:pPr/>
              <a:t>4/22/2013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760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6.wa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0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1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3.wav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3.gif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engineer.org/education/web-based-class-projects/geoenvironmental-remediation-technologies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6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-76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Web-based Class Project</a:t>
            </a:r>
            <a:br>
              <a:rPr lang="en-US" dirty="0" smtClean="0"/>
            </a:br>
            <a:r>
              <a:rPr lang="en-US" dirty="0" smtClean="0"/>
              <a:t>on Geoenvironmental Remediation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899025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Report prepared as part of course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CEE 549: Geoenvironmental Engineering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Winter 2013 Semester</a:t>
            </a:r>
          </a:p>
          <a:p>
            <a:r>
              <a:rPr lang="en-US" i="1" dirty="0" smtClean="0">
                <a:solidFill>
                  <a:srgbClr val="0070C0"/>
                </a:solidFill>
              </a:rPr>
              <a:t>Instructor: Professor Dimitrios Zekkos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Department of Civil and Environmental Engineering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University of Michigan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93335" y="1219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PHYTOREMEDIATION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3335" y="2438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 smtClean="0"/>
              <a:t>Prepared by: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41836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Darin McLeskey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3078" y="4183618"/>
            <a:ext cx="148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Stefano </a:t>
            </a:r>
            <a:r>
              <a:rPr lang="en-US" b="1" dirty="0" err="1" smtClean="0"/>
              <a:t>Bruni</a:t>
            </a:r>
            <a:endParaRPr lang="en-US" b="1" dirty="0" smtClean="0"/>
          </a:p>
        </p:txBody>
      </p:sp>
      <p:pic>
        <p:nvPicPr>
          <p:cNvPr id="1031" name="Picture 7" descr="C:\Documents and Settings\zekkos.UMROOT\My Documents\dpz\UnivOfMichigan\logos\n179312135752_4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53050"/>
            <a:ext cx="1905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geoengineer.org/images/wiki/g-i160x6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33" b="30833"/>
          <a:stretch/>
        </p:blipFill>
        <p:spPr bwMode="auto">
          <a:xfrm>
            <a:off x="7848600" y="5620226"/>
            <a:ext cx="770598" cy="12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95805" y="4488894"/>
            <a:ext cx="18357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/>
              <a:t>With the Support of: </a:t>
            </a:r>
            <a:endParaRPr lang="en-US" sz="1500" dirty="0"/>
          </a:p>
        </p:txBody>
      </p:sp>
      <p:pic>
        <p:nvPicPr>
          <p:cNvPr id="1034" name="Picture 10" descr="C:\Documents and Settings\zekkos.UMROOT\My Documents\dpz\My Webs\websites\useful\Geoengineer.org logos\geoengineer1height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9333" y="4800600"/>
            <a:ext cx="1528701" cy="6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mcles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059668"/>
            <a:ext cx="9334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stefa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7806" y="3059668"/>
            <a:ext cx="9334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~PP1060.WAV">
            <a:hlinkClick r:id="" action="ppaction://media"/>
          </p:cNvPr>
          <p:cNvPicPr>
            <a:picLocks noRot="1" noChangeAspect="1"/>
          </p:cNvPicPr>
          <p:nvPr>
            <a:wavAudioFile r:embed="rId1" name="~PP1060.WAV"/>
          </p:nvPr>
        </p:nvPicPr>
        <p:blipFill>
          <a:blip r:embed="rId8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403671"/>
      </p:ext>
    </p:extLst>
  </p:cSld>
  <p:clrMapOvr>
    <a:masterClrMapping/>
  </p:clrMapOvr>
  <p:transition advTm="6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pic>
        <p:nvPicPr>
          <p:cNvPr id="39938" name="Picture 2" descr="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627495" cy="5334000"/>
          </a:xfrm>
          <a:prstGeom prst="rect">
            <a:avLst/>
          </a:prstGeom>
          <a:noFill/>
        </p:spPr>
      </p:pic>
      <p:pic>
        <p:nvPicPr>
          <p:cNvPr id="8" name="~PP4047.WAV">
            <a:hlinkClick r:id="" action="ppaction://media"/>
          </p:cNvPr>
          <p:cNvPicPr>
            <a:picLocks noRot="1" noChangeAspect="1"/>
          </p:cNvPicPr>
          <p:nvPr>
            <a:wavAudioFile r:embed="rId1" name="~PP404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31594"/>
      </p:ext>
    </p:extLst>
  </p:cSld>
  <p:clrMapOvr>
    <a:masterClrMapping/>
  </p:clrMapOvr>
  <p:transition advTm="25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Irrigation/ Soil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876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Irrigation may be necessary</a:t>
            </a:r>
          </a:p>
          <a:p>
            <a:r>
              <a:rPr lang="en-US" dirty="0" smtClean="0"/>
              <a:t>Water encourages pollutant dissolution</a:t>
            </a:r>
          </a:p>
          <a:p>
            <a:r>
              <a:rPr lang="en-US" dirty="0" smtClean="0"/>
              <a:t>Repeated species reuse exhausts pollutants</a:t>
            </a:r>
          </a:p>
          <a:p>
            <a:r>
              <a:rPr lang="en-US" dirty="0" smtClean="0"/>
              <a:t>pH adjustment,  chelating for metal solubility</a:t>
            </a:r>
            <a:endParaRPr lang="en-US" dirty="0" smtClean="0"/>
          </a:p>
        </p:txBody>
      </p:sp>
      <p:pic>
        <p:nvPicPr>
          <p:cNvPr id="40962" name="Picture 2" descr="http://169.237.167.52/agmedia/images/changingwaterresources-figure1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76400"/>
            <a:ext cx="3352800" cy="4448048"/>
          </a:xfrm>
          <a:prstGeom prst="rect">
            <a:avLst/>
          </a:prstGeom>
          <a:noFill/>
        </p:spPr>
      </p:pic>
      <p:pic>
        <p:nvPicPr>
          <p:cNvPr id="9" name="~PP2539.WAV">
            <a:hlinkClick r:id="" action="ppaction://media"/>
          </p:cNvPr>
          <p:cNvPicPr>
            <a:picLocks noRot="1" noChangeAspect="1"/>
          </p:cNvPicPr>
          <p:nvPr>
            <a:wavAudioFile r:embed="rId1" name="~PP253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40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38600" y="1600200"/>
            <a:ext cx="4876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Continual sampling plan</a:t>
            </a:r>
          </a:p>
          <a:p>
            <a:pPr lvl="1"/>
            <a:r>
              <a:rPr lang="en-US" dirty="0" smtClean="0"/>
              <a:t>Soil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Crops</a:t>
            </a:r>
          </a:p>
          <a:p>
            <a:r>
              <a:rPr lang="en-US" dirty="0" smtClean="0"/>
              <a:t>Dynamic treatment strategy</a:t>
            </a:r>
          </a:p>
        </p:txBody>
      </p:sp>
      <p:pic>
        <p:nvPicPr>
          <p:cNvPr id="41986" name="Picture 2" descr="http://www.ipm.iastate.edu/ipm/icm/files/images/TylkaSCNs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352800" cy="5029200"/>
          </a:xfrm>
          <a:prstGeom prst="rect">
            <a:avLst/>
          </a:prstGeom>
          <a:noFill/>
        </p:spPr>
      </p:pic>
      <p:pic>
        <p:nvPicPr>
          <p:cNvPr id="6" name="~PP1203.WAV">
            <a:hlinkClick r:id="" action="ppaction://media"/>
          </p:cNvPr>
          <p:cNvPicPr>
            <a:picLocks noRot="1" noChangeAspect="1"/>
          </p:cNvPicPr>
          <p:nvPr>
            <a:wavAudioFile r:embed="rId1" name="~PP120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39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876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Mas</a:t>
            </a:r>
            <a:r>
              <a:rPr lang="en-US" dirty="0" smtClean="0"/>
              <a:t>s balance for treatment efficiency</a:t>
            </a:r>
          </a:p>
          <a:p>
            <a:r>
              <a:rPr lang="en-US" dirty="0" smtClean="0"/>
              <a:t>Accumulation in various plant parts</a:t>
            </a:r>
          </a:p>
          <a:p>
            <a:r>
              <a:rPr lang="en-US" dirty="0" smtClean="0"/>
              <a:t>Composting or processing</a:t>
            </a:r>
          </a:p>
          <a:p>
            <a:r>
              <a:rPr lang="en-US" dirty="0" smtClean="0"/>
              <a:t>Incineration</a:t>
            </a:r>
          </a:p>
          <a:p>
            <a:r>
              <a:rPr lang="en-US" dirty="0" smtClean="0"/>
              <a:t>Used as “bio-enhanced” feedstock</a:t>
            </a:r>
          </a:p>
          <a:p>
            <a:r>
              <a:rPr lang="en-US" dirty="0" smtClean="0"/>
              <a:t>Mineral ore potential</a:t>
            </a:r>
            <a:endParaRPr lang="en-US" dirty="0" smtClean="0"/>
          </a:p>
        </p:txBody>
      </p:sp>
      <p:pic>
        <p:nvPicPr>
          <p:cNvPr id="43010" name="Picture 2" descr="http://www.fao.org/docrep/008/a0026e/a0026e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293" y="3200400"/>
            <a:ext cx="4002047" cy="2590800"/>
          </a:xfrm>
          <a:prstGeom prst="rect">
            <a:avLst/>
          </a:prstGeom>
          <a:noFill/>
        </p:spPr>
      </p:pic>
      <p:pic>
        <p:nvPicPr>
          <p:cNvPr id="6" name="~PP1972.WAV">
            <a:hlinkClick r:id="" action="ppaction://media"/>
          </p:cNvPr>
          <p:cNvPicPr>
            <a:picLocks noRot="1" noChangeAspect="1"/>
          </p:cNvPicPr>
          <p:nvPr>
            <a:wavAudioFile r:embed="rId1" name="~PP197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78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95800" y="2209800"/>
            <a:ext cx="4419600" cy="3733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Low level: $10-15/ ton</a:t>
            </a:r>
          </a:p>
          <a:p>
            <a:r>
              <a:rPr lang="en-US" dirty="0" smtClean="0"/>
              <a:t>Off site: $200-600/ ton</a:t>
            </a:r>
          </a:p>
          <a:p>
            <a:r>
              <a:rPr lang="en-US" dirty="0" smtClean="0"/>
              <a:t>500 </a:t>
            </a:r>
            <a:r>
              <a:rPr lang="en-US" dirty="0" err="1" smtClean="0"/>
              <a:t>ppm</a:t>
            </a:r>
            <a:r>
              <a:rPr lang="en-US" dirty="0" smtClean="0"/>
              <a:t> lead example:</a:t>
            </a:r>
          </a:p>
          <a:p>
            <a:pPr lvl="1"/>
            <a:r>
              <a:rPr lang="en-US" dirty="0" smtClean="0"/>
              <a:t>$300,000 acre for disposal</a:t>
            </a:r>
          </a:p>
          <a:p>
            <a:pPr lvl="1"/>
            <a:r>
              <a:rPr lang="en-US" dirty="0" smtClean="0"/>
              <a:t>$110,000 for </a:t>
            </a:r>
            <a:r>
              <a:rPr lang="en-US" dirty="0" err="1" smtClean="0"/>
              <a:t>phytoremedation</a:t>
            </a:r>
            <a:endParaRPr lang="en-US" dirty="0" smtClean="0"/>
          </a:p>
          <a:p>
            <a:r>
              <a:rPr lang="en-US" dirty="0" smtClean="0"/>
              <a:t>Opportunity costs!</a:t>
            </a:r>
          </a:p>
        </p:txBody>
      </p:sp>
      <p:pic>
        <p:nvPicPr>
          <p:cNvPr id="44034" name="Picture 2" descr="http://api.ning.com/files/CoBctay7evXIf5tOgBm7WhGf5i9eHkBO3lgjpx1MwzGL7Kc5onIP7BthuqRDsVBUw6jhlIhlWriIjadH4FnVwEsvL33WWMn8/MONTGOMERYPHYTOREMEDIATION.JPG?width=737&amp;height=5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4191000" cy="3138986"/>
          </a:xfrm>
          <a:prstGeom prst="rect">
            <a:avLst/>
          </a:prstGeom>
          <a:noFill/>
        </p:spPr>
      </p:pic>
      <p:pic>
        <p:nvPicPr>
          <p:cNvPr id="7" name="~PP3803.WAV">
            <a:hlinkClick r:id="" action="ppaction://media"/>
          </p:cNvPr>
          <p:cNvPicPr>
            <a:picLocks noRot="1" noChangeAspect="1"/>
          </p:cNvPicPr>
          <p:nvPr>
            <a:wavAudioFile r:embed="rId1" name="~PP380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4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Care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209800"/>
            <a:ext cx="441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Erosion prevention</a:t>
            </a:r>
          </a:p>
          <a:p>
            <a:r>
              <a:rPr lang="en-US" dirty="0" smtClean="0"/>
              <a:t>Dust migration</a:t>
            </a:r>
          </a:p>
          <a:p>
            <a:r>
              <a:rPr lang="en-US" dirty="0" smtClean="0"/>
              <a:t>Biomass in food chain</a:t>
            </a:r>
          </a:p>
          <a:p>
            <a:r>
              <a:rPr lang="en-US" dirty="0" smtClean="0"/>
              <a:t>Pest/ rodent deterrents</a:t>
            </a:r>
            <a:endParaRPr lang="en-US" dirty="0" smtClean="0"/>
          </a:p>
          <a:p>
            <a:r>
              <a:rPr lang="en-US" dirty="0" smtClean="0"/>
              <a:t>Limit access to area</a:t>
            </a:r>
          </a:p>
        </p:txBody>
      </p:sp>
      <p:pic>
        <p:nvPicPr>
          <p:cNvPr id="45058" name="Picture 2" descr="http://4.bp.blogspot.com/-hjaaN3Gm3sA/Tx3S8mnipNI/AAAAAAAACBE/-Uzz7oaoTLQ/s1600/P121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3352800" cy="4470400"/>
          </a:xfrm>
          <a:prstGeom prst="rect">
            <a:avLst/>
          </a:prstGeom>
          <a:noFill/>
        </p:spPr>
      </p:pic>
      <p:pic>
        <p:nvPicPr>
          <p:cNvPr id="6" name="~PP272.WAV">
            <a:hlinkClick r:id="" action="ppaction://media"/>
          </p:cNvPr>
          <p:cNvPicPr>
            <a:picLocks noRot="1" noChangeAspect="1"/>
          </p:cNvPicPr>
          <p:nvPr>
            <a:wavAudioFile r:embed="rId1" name="~PP27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20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and 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6200" y="2133600"/>
            <a:ext cx="4953000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Four main models:</a:t>
            </a:r>
          </a:p>
          <a:p>
            <a:pPr lvl="1"/>
            <a:r>
              <a:rPr lang="en-US" dirty="0" smtClean="0"/>
              <a:t>Numerical and Analytical</a:t>
            </a:r>
          </a:p>
          <a:p>
            <a:pPr lvl="1"/>
            <a:r>
              <a:rPr lang="en-US" dirty="0" smtClean="0"/>
              <a:t>Developed in mid-90s</a:t>
            </a:r>
          </a:p>
          <a:p>
            <a:pPr lvl="1"/>
            <a:r>
              <a:rPr lang="en-US" dirty="0" smtClean="0"/>
              <a:t>All have severe limitations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86200" y="4495800"/>
            <a:ext cx="4953000" cy="1600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900" dirty="0" smtClean="0"/>
              <a:t>Combined with other methods: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Bioremediation &amp; inoculation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Polishing treatment</a:t>
            </a:r>
          </a:p>
        </p:txBody>
      </p:sp>
      <p:pic>
        <p:nvPicPr>
          <p:cNvPr id="46082" name="Picture 2" descr="http://www.bes-tex.com/storage/BasicImage/bio_seed_JY0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3473204" cy="4191000"/>
          </a:xfrm>
          <a:prstGeom prst="rect">
            <a:avLst/>
          </a:prstGeom>
          <a:noFill/>
        </p:spPr>
      </p:pic>
      <p:pic>
        <p:nvPicPr>
          <p:cNvPr id="8" name="~PP1247.WAV">
            <a:hlinkClick r:id="" action="ppaction://media"/>
          </p:cNvPr>
          <p:cNvPicPr>
            <a:picLocks noRot="1" noChangeAspect="1"/>
          </p:cNvPicPr>
          <p:nvPr>
            <a:wavAudioFile r:embed="rId1" name="~PP124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33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OneSITE</a:t>
            </a:r>
            <a:r>
              <a:rPr lang="en-US" dirty="0" smtClean="0"/>
              <a:t> WWTP – Woodburn, OR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45720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10,000 Poplar trees over 400 acres</a:t>
            </a:r>
          </a:p>
          <a:p>
            <a:r>
              <a:rPr lang="en-US" dirty="0" smtClean="0"/>
              <a:t>Abandoned sludge lagoon</a:t>
            </a:r>
          </a:p>
          <a:p>
            <a:r>
              <a:rPr lang="en-US" dirty="0" smtClean="0"/>
              <a:t>Stabilize waste/ buffer</a:t>
            </a:r>
          </a:p>
          <a:p>
            <a:r>
              <a:rPr lang="en-US" dirty="0" smtClean="0"/>
              <a:t>Alternative to 5 million gallon untreated release</a:t>
            </a:r>
          </a:p>
          <a:p>
            <a:r>
              <a:rPr lang="en-US" dirty="0" smtClean="0"/>
              <a:t>$2.5 million cost</a:t>
            </a:r>
          </a:p>
          <a:p>
            <a:r>
              <a:rPr lang="en-US" dirty="0" smtClean="0"/>
              <a:t>$800,000 harvest every 10 years</a:t>
            </a:r>
          </a:p>
        </p:txBody>
      </p:sp>
      <p:pic>
        <p:nvPicPr>
          <p:cNvPr id="49154" name="Picture 2" descr="Man standing in a grove of poplar tree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05000"/>
            <a:ext cx="2895600" cy="4343401"/>
          </a:xfrm>
          <a:prstGeom prst="rect">
            <a:avLst/>
          </a:prstGeom>
          <a:noFill/>
        </p:spPr>
      </p:pic>
      <p:pic>
        <p:nvPicPr>
          <p:cNvPr id="6" name="~PP2854.WAV">
            <a:hlinkClick r:id="" action="ppaction://media"/>
          </p:cNvPr>
          <p:cNvPicPr>
            <a:picLocks noRot="1" noChangeAspect="1"/>
          </p:cNvPicPr>
          <p:nvPr>
            <a:wavAudioFile r:embed="rId1" name="~PP285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66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Radionuclide Extraction - Chernobyl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5200" y="1676400"/>
            <a:ext cx="5334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Fallout in sandy soil</a:t>
            </a:r>
          </a:p>
          <a:p>
            <a:r>
              <a:rPr lang="en-US" dirty="0" smtClean="0"/>
              <a:t>Indian mustard, corn, peas, artichoke, sunflowers</a:t>
            </a:r>
          </a:p>
          <a:p>
            <a:r>
              <a:rPr lang="en-US" dirty="0" smtClean="0"/>
              <a:t>Only artichoke and sunflowers were effective</a:t>
            </a:r>
          </a:p>
          <a:p>
            <a:r>
              <a:rPr lang="en-US" dirty="0" smtClean="0"/>
              <a:t>Decrease only over 3 weeks</a:t>
            </a:r>
          </a:p>
          <a:p>
            <a:r>
              <a:rPr lang="en-US" dirty="0" smtClean="0"/>
              <a:t>Chelating increased uptake 20x</a:t>
            </a:r>
          </a:p>
          <a:p>
            <a:r>
              <a:rPr lang="en-US" dirty="0" smtClean="0"/>
              <a:t>Incineration used for 90% waste reduction</a:t>
            </a:r>
          </a:p>
          <a:p>
            <a:endParaRPr lang="en-US" dirty="0" smtClean="0"/>
          </a:p>
        </p:txBody>
      </p:sp>
      <p:pic>
        <p:nvPicPr>
          <p:cNvPr id="51202" name="Picture 2" descr="http://www.unep.or.jp/ietc/Publications/Freshwater/FMS2/img/ph5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304800" y="1752600"/>
            <a:ext cx="3048000" cy="3886200"/>
          </a:xfrm>
          <a:prstGeom prst="rect">
            <a:avLst/>
          </a:prstGeom>
          <a:noFill/>
        </p:spPr>
      </p:pic>
      <p:pic>
        <p:nvPicPr>
          <p:cNvPr id="7" name="~PP1525.WAV">
            <a:hlinkClick r:id="" action="ppaction://media"/>
          </p:cNvPr>
          <p:cNvPicPr>
            <a:picLocks noRot="1" noChangeAspect="1"/>
          </p:cNvPicPr>
          <p:nvPr>
            <a:wavAudioFile r:embed="rId1" name="~PP152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43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</a:t>
            </a:r>
            <a:r>
              <a:rPr lang="en-US" dirty="0" err="1" smtClean="0"/>
              <a:t>Phytoremediation</a:t>
            </a:r>
            <a:r>
              <a:rPr lang="en-US" dirty="0" smtClean="0"/>
              <a:t> – NJ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28800"/>
            <a:ext cx="51054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Lead-acid battery factory</a:t>
            </a:r>
          </a:p>
          <a:p>
            <a:r>
              <a:rPr lang="en-US" dirty="0" smtClean="0"/>
              <a:t>4500 sq. ft.</a:t>
            </a:r>
          </a:p>
          <a:p>
            <a:r>
              <a:rPr lang="en-US" dirty="0" smtClean="0"/>
              <a:t>Close to church, school, homes</a:t>
            </a:r>
          </a:p>
          <a:p>
            <a:r>
              <a:rPr lang="en-US" dirty="0" smtClean="0"/>
              <a:t>XRF for continual monitoring</a:t>
            </a:r>
          </a:p>
          <a:p>
            <a:r>
              <a:rPr lang="en-US" dirty="0" smtClean="0"/>
              <a:t>Indian Mustard – 3.5” pots</a:t>
            </a:r>
          </a:p>
          <a:p>
            <a:r>
              <a:rPr lang="en-US" dirty="0" smtClean="0"/>
              <a:t>EDTA for lead solubility</a:t>
            </a:r>
          </a:p>
          <a:p>
            <a:r>
              <a:rPr lang="en-US" dirty="0" smtClean="0"/>
              <a:t>6 week growing cycle</a:t>
            </a:r>
          </a:p>
          <a:p>
            <a:endParaRPr lang="en-US" dirty="0" smtClean="0"/>
          </a:p>
        </p:txBody>
      </p:sp>
      <p:pic>
        <p:nvPicPr>
          <p:cNvPr id="47110" name="Picture 6" descr="http://m9.i.pbase.com/v3/64/556764/1/44749429.mustardfieldsinIndianPunjab.jpg"/>
          <p:cNvPicPr>
            <a:picLocks noChangeAspect="1" noChangeArrowheads="1"/>
          </p:cNvPicPr>
          <p:nvPr/>
        </p:nvPicPr>
        <p:blipFill>
          <a:blip r:embed="rId3" cstate="print"/>
          <a:srcRect l="16665" r="31118"/>
          <a:stretch>
            <a:fillRect/>
          </a:stretch>
        </p:blipFill>
        <p:spPr bwMode="auto">
          <a:xfrm>
            <a:off x="5257800" y="1600200"/>
            <a:ext cx="3370729" cy="4876800"/>
          </a:xfrm>
          <a:prstGeom prst="rect">
            <a:avLst/>
          </a:prstGeom>
          <a:noFill/>
        </p:spPr>
      </p:pic>
      <p:pic>
        <p:nvPicPr>
          <p:cNvPr id="9" name="~PP127.WAV">
            <a:hlinkClick r:id="" action="ppaction://media"/>
          </p:cNvPr>
          <p:cNvPicPr>
            <a:picLocks noRot="1" noChangeAspect="1"/>
          </p:cNvPicPr>
          <p:nvPr>
            <a:wavAudioFile r:embed="rId1" name="~PP12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39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Concept/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6482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Within Bioremediation</a:t>
            </a:r>
          </a:p>
          <a:p>
            <a:r>
              <a:rPr lang="en-US" dirty="0" smtClean="0"/>
              <a:t>Vegetation aides in contaminant breakdown/removal</a:t>
            </a:r>
          </a:p>
          <a:p>
            <a:r>
              <a:rPr lang="en-US" dirty="0" smtClean="0"/>
              <a:t>Driven by nature, utilizes less inputs</a:t>
            </a:r>
          </a:p>
          <a:p>
            <a:r>
              <a:rPr lang="en-US" dirty="0" smtClean="0"/>
              <a:t>Generally lower costs, but longer time</a:t>
            </a:r>
          </a:p>
          <a:p>
            <a:r>
              <a:rPr lang="en-US" dirty="0" smtClean="0"/>
              <a:t>Positive public perception</a:t>
            </a:r>
          </a:p>
          <a:p>
            <a:r>
              <a:rPr lang="en-US" dirty="0" smtClean="0"/>
              <a:t>Rapid growth rate</a:t>
            </a:r>
          </a:p>
        </p:txBody>
      </p:sp>
      <p:pic>
        <p:nvPicPr>
          <p:cNvPr id="12290" name="Picture 2" descr="http://mrsbauchierobiologyclass.files.wordpress.com/2011/06/phytoremediation02.jpg"/>
          <p:cNvPicPr>
            <a:picLocks noChangeAspect="1" noChangeArrowheads="1"/>
          </p:cNvPicPr>
          <p:nvPr/>
        </p:nvPicPr>
        <p:blipFill>
          <a:blip r:embed="rId3" cstate="print"/>
          <a:srcRect l="46875"/>
          <a:stretch>
            <a:fillRect/>
          </a:stretch>
        </p:blipFill>
        <p:spPr bwMode="auto">
          <a:xfrm>
            <a:off x="4800600" y="1600200"/>
            <a:ext cx="3886200" cy="4876801"/>
          </a:xfrm>
          <a:prstGeom prst="rect">
            <a:avLst/>
          </a:prstGeom>
          <a:noFill/>
        </p:spPr>
      </p:pic>
      <p:pic>
        <p:nvPicPr>
          <p:cNvPr id="6" name="~PP975.WAV">
            <a:hlinkClick r:id="" action="ppaction://media"/>
          </p:cNvPr>
          <p:cNvPicPr>
            <a:picLocks noRot="1" noChangeAspect="1"/>
          </p:cNvPicPr>
          <p:nvPr>
            <a:wavAudioFile r:embed="rId1" name="~PP97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577931"/>
      </p:ext>
    </p:extLst>
  </p:cSld>
  <p:clrMapOvr>
    <a:masterClrMapping/>
  </p:clrMapOvr>
  <p:transition advTm="32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</a:t>
            </a:r>
            <a:r>
              <a:rPr lang="en-US" dirty="0" err="1" smtClean="0"/>
              <a:t>Phytoremediation</a:t>
            </a:r>
            <a:r>
              <a:rPr lang="en-US" dirty="0" smtClean="0"/>
              <a:t> - Results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789384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99.WAV">
            <a:hlinkClick r:id="" action="ppaction://media"/>
          </p:cNvPr>
          <p:cNvPicPr>
            <a:picLocks noRot="1" noChangeAspect="1"/>
          </p:cNvPicPr>
          <p:nvPr>
            <a:wavAudioFile r:embed="rId1" name="~PP9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20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Example – Milwaukee Junction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28800"/>
            <a:ext cx="41910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Historic industrial area</a:t>
            </a:r>
          </a:p>
          <a:p>
            <a:r>
              <a:rPr lang="en-US" dirty="0" smtClean="0"/>
              <a:t>High vacancy</a:t>
            </a:r>
          </a:p>
          <a:p>
            <a:r>
              <a:rPr lang="en-US" dirty="0" smtClean="0"/>
              <a:t>Near transit and new developments</a:t>
            </a:r>
          </a:p>
          <a:p>
            <a:r>
              <a:rPr lang="en-US" dirty="0" smtClean="0"/>
              <a:t>5-10 year development timeline</a:t>
            </a:r>
          </a:p>
          <a:p>
            <a:r>
              <a:rPr lang="en-US" dirty="0" smtClean="0"/>
              <a:t>Dispersed pollutants</a:t>
            </a:r>
          </a:p>
          <a:p>
            <a:endParaRPr lang="en-US" dirty="0" smtClean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40751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289.WAV">
            <a:hlinkClick r:id="" action="ppaction://media"/>
          </p:cNvPr>
          <p:cNvPicPr>
            <a:picLocks noRot="1" noChangeAspect="1"/>
          </p:cNvPicPr>
          <p:nvPr>
            <a:wavAudioFile r:embed="rId1" name="~PP328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35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Example – Milwaukee Junction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51054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Summer pilot project</a:t>
            </a:r>
          </a:p>
          <a:p>
            <a:pPr lvl="1"/>
            <a:r>
              <a:rPr lang="en-US" dirty="0" smtClean="0"/>
              <a:t>Van Antwerp Coal Yard</a:t>
            </a:r>
          </a:p>
          <a:p>
            <a:pPr lvl="1"/>
            <a:r>
              <a:rPr lang="en-US" dirty="0" smtClean="0"/>
              <a:t>Later automotive service center</a:t>
            </a:r>
          </a:p>
          <a:p>
            <a:pPr lvl="1"/>
            <a:r>
              <a:rPr lang="en-US" dirty="0" smtClean="0"/>
              <a:t>Lead, arsenic, hydrocarbons</a:t>
            </a:r>
          </a:p>
          <a:p>
            <a:pPr lvl="1"/>
            <a:r>
              <a:rPr lang="en-US" dirty="0" smtClean="0"/>
              <a:t>Mapping entire district</a:t>
            </a:r>
          </a:p>
          <a:p>
            <a:endParaRPr lang="en-US" dirty="0" smtClean="0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962400" cy="477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029200" y="1828800"/>
            <a:ext cx="1676400" cy="21336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 descr="C:\Users\Darin McLeskey\Desktop\Main Folder\MIUFI\Hydroponics Warehouse\400 E Milwaukee Street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4329685" cy="2459020"/>
          </a:xfrm>
          <a:prstGeom prst="rect">
            <a:avLst/>
          </a:prstGeom>
          <a:noFill/>
        </p:spPr>
      </p:pic>
      <p:pic>
        <p:nvPicPr>
          <p:cNvPr id="15" name="~PP1741.WAV">
            <a:hlinkClick r:id="" action="ppaction://media"/>
          </p:cNvPr>
          <p:cNvPicPr>
            <a:picLocks noRot="1" noChangeAspect="1"/>
          </p:cNvPicPr>
          <p:nvPr>
            <a:wavAudioFile r:embed="rId1" name="~PP1741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43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Example – Milwaukee Junction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5105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Soil testing and delineation</a:t>
            </a:r>
          </a:p>
          <a:p>
            <a:r>
              <a:rPr lang="en-US" dirty="0" smtClean="0"/>
              <a:t>Sunflower &amp; Indian Mustard </a:t>
            </a:r>
            <a:r>
              <a:rPr lang="en-US" dirty="0" err="1" smtClean="0"/>
              <a:t>interplanting</a:t>
            </a:r>
            <a:endParaRPr lang="en-US" dirty="0" smtClean="0"/>
          </a:p>
          <a:p>
            <a:r>
              <a:rPr lang="en-US" dirty="0" smtClean="0"/>
              <a:t>Near incinerator facility</a:t>
            </a:r>
          </a:p>
          <a:p>
            <a:r>
              <a:rPr lang="en-US" dirty="0" smtClean="0"/>
              <a:t> Indoor hydroponics and retail nursery</a:t>
            </a:r>
          </a:p>
          <a:p>
            <a:r>
              <a:rPr lang="en-US" dirty="0" smtClean="0"/>
              <a:t>End use – BHARN</a:t>
            </a:r>
          </a:p>
          <a:p>
            <a:pPr lvl="1"/>
            <a:r>
              <a:rPr lang="en-US" dirty="0" smtClean="0"/>
              <a:t>Brush Hydroponics/ Aquaculture Retail Nursery</a:t>
            </a:r>
          </a:p>
          <a:p>
            <a:endParaRPr lang="en-US" dirty="0" smtClean="0"/>
          </a:p>
        </p:txBody>
      </p:sp>
      <p:pic>
        <p:nvPicPr>
          <p:cNvPr id="55298" name="Picture 2" descr="644294_497464490266755_1720380476_n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00200"/>
            <a:ext cx="3352800" cy="2514601"/>
          </a:xfrm>
          <a:prstGeom prst="rect">
            <a:avLst/>
          </a:prstGeom>
          <a:noFill/>
        </p:spPr>
      </p:pic>
      <p:pic>
        <p:nvPicPr>
          <p:cNvPr id="55300" name="Picture 4" descr="http://annarbortalks.com/files/2010/05/Produce-Station-outside-www.KathyToth.com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352800" cy="2514600"/>
          </a:xfrm>
          <a:prstGeom prst="rect">
            <a:avLst/>
          </a:prstGeom>
          <a:noFill/>
        </p:spPr>
      </p:pic>
      <p:pic>
        <p:nvPicPr>
          <p:cNvPr id="9" name="~PP217.WAV">
            <a:hlinkClick r:id="" action="ppaction://media"/>
          </p:cNvPr>
          <p:cNvPicPr>
            <a:picLocks noRot="1" noChangeAspect="1"/>
          </p:cNvPicPr>
          <p:nvPr>
            <a:wavAudioFile r:embed="rId1" name="~PP21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47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Example – Milwaukee Junction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5105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Collaboration:</a:t>
            </a:r>
          </a:p>
          <a:p>
            <a:endParaRPr lang="en-US" dirty="0" smtClean="0"/>
          </a:p>
        </p:txBody>
      </p:sp>
      <p:pic>
        <p:nvPicPr>
          <p:cNvPr id="6" name="Picture 24" descr="http://www.greeningdetroit.com/wp-content/uploads/2012/12/Milwaukee-Junctio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133600"/>
            <a:ext cx="1485328" cy="1752600"/>
          </a:xfrm>
          <a:prstGeom prst="rect">
            <a:avLst/>
          </a:prstGeom>
          <a:noFill/>
        </p:spPr>
      </p:pic>
      <p:pic>
        <p:nvPicPr>
          <p:cNvPr id="7" name="Picture 2" descr="http://www.greeningdetroit.com/wp-content/uploads/2009/09/CityDetroit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438400"/>
            <a:ext cx="1752600" cy="1221509"/>
          </a:xfrm>
          <a:prstGeom prst="rect">
            <a:avLst/>
          </a:prstGeom>
          <a:noFill/>
        </p:spPr>
      </p:pic>
      <p:pic>
        <p:nvPicPr>
          <p:cNvPr id="8" name="Picture 4" descr="http://makeloveland.com/images/graphic-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514600"/>
            <a:ext cx="2194560" cy="1219200"/>
          </a:xfrm>
          <a:prstGeom prst="rect">
            <a:avLst/>
          </a:prstGeom>
          <a:noFill/>
        </p:spPr>
      </p:pic>
      <p:pic>
        <p:nvPicPr>
          <p:cNvPr id="11" name="Picture 6" descr="http://farm2.staticflickr.com/1252/5143251256_487ae2ba2e_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5397" y="1600200"/>
            <a:ext cx="2411603" cy="685800"/>
          </a:xfrm>
          <a:prstGeom prst="rect">
            <a:avLst/>
          </a:prstGeom>
          <a:noFill/>
        </p:spPr>
      </p:pic>
      <p:pic>
        <p:nvPicPr>
          <p:cNvPr id="53252" name="Picture 4" descr="C:\Users\Darin McLeskey\Desktop\Main Folder\MIUFI\MIUFI 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2362200"/>
            <a:ext cx="1752600" cy="1415009"/>
          </a:xfrm>
          <a:prstGeom prst="rect">
            <a:avLst/>
          </a:prstGeom>
          <a:noFill/>
        </p:spPr>
      </p:pic>
      <p:pic>
        <p:nvPicPr>
          <p:cNvPr id="53254" name="Picture 6" descr="http://farm1.static.flickr.com/160/406149272_dd956668bc_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962400"/>
            <a:ext cx="3810000" cy="2615654"/>
          </a:xfrm>
          <a:prstGeom prst="rect">
            <a:avLst/>
          </a:prstGeom>
          <a:noFill/>
        </p:spPr>
      </p:pic>
      <p:pic>
        <p:nvPicPr>
          <p:cNvPr id="53256" name="Picture 8" descr="http://knorek.com/RR/SAA/TwrJct/MilwJct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3962400"/>
            <a:ext cx="4695022" cy="2615348"/>
          </a:xfrm>
          <a:prstGeom prst="rect">
            <a:avLst/>
          </a:prstGeom>
          <a:noFill/>
        </p:spPr>
      </p:pic>
      <p:pic>
        <p:nvPicPr>
          <p:cNvPr id="14" name="~PP1514.WAV">
            <a:hlinkClick r:id="" action="ppaction://media"/>
          </p:cNvPr>
          <p:cNvPicPr>
            <a:picLocks noRot="1" noChangeAspect="1"/>
          </p:cNvPicPr>
          <p:nvPr>
            <a:wavAudioFile r:embed="rId1" name="~PP1514.WAV"/>
          </p:nvPr>
        </p:nvPicPr>
        <p:blipFill>
          <a:blip r:embed="rId10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21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Sharma, H.D., Reddy K.R. (2004). “</a:t>
            </a:r>
            <a:r>
              <a:rPr lang="en-US" dirty="0" err="1" smtClean="0"/>
              <a:t>Geoenvironmental</a:t>
            </a:r>
            <a:r>
              <a:rPr lang="en-US" dirty="0" smtClean="0"/>
              <a:t> Engineering.” Jon Wiley &amp; Sons, Hoboken, New Jersey, </a:t>
            </a:r>
            <a:r>
              <a:rPr lang="en-US" dirty="0" smtClean="0"/>
              <a:t>478-485</a:t>
            </a:r>
            <a:endParaRPr lang="en-US" dirty="0" smtClean="0"/>
          </a:p>
          <a:p>
            <a:r>
              <a:rPr lang="en-US" dirty="0" smtClean="0"/>
              <a:t>Doty, S.L. (2008). “Enhancing </a:t>
            </a:r>
            <a:r>
              <a:rPr lang="en-US" dirty="0" err="1" smtClean="0"/>
              <a:t>phytoremediation</a:t>
            </a:r>
            <a:r>
              <a:rPr lang="en-US" dirty="0" smtClean="0"/>
              <a:t> through the use of </a:t>
            </a:r>
            <a:r>
              <a:rPr lang="en-US" dirty="0" err="1" smtClean="0"/>
              <a:t>transgenics</a:t>
            </a:r>
            <a:r>
              <a:rPr lang="en-US" dirty="0" smtClean="0"/>
              <a:t> and </a:t>
            </a:r>
            <a:r>
              <a:rPr lang="en-US" dirty="0" err="1" smtClean="0"/>
              <a:t>endophytes</a:t>
            </a:r>
            <a:r>
              <a:rPr lang="en-US" dirty="0" smtClean="0"/>
              <a:t>.” New </a:t>
            </a:r>
            <a:r>
              <a:rPr lang="en-US" dirty="0" err="1" smtClean="0"/>
              <a:t>Phytologist</a:t>
            </a:r>
            <a:r>
              <a:rPr lang="en-US" dirty="0" smtClean="0"/>
              <a:t> (2008) 179: 318–333</a:t>
            </a:r>
          </a:p>
          <a:p>
            <a:r>
              <a:rPr lang="en-US" dirty="0" smtClean="0"/>
              <a:t>Blaylock, M.J., </a:t>
            </a:r>
            <a:r>
              <a:rPr lang="en-US" dirty="0" err="1" smtClean="0"/>
              <a:t>Elless</a:t>
            </a:r>
            <a:r>
              <a:rPr lang="en-US" dirty="0" smtClean="0"/>
              <a:t>, M.P., Huang, J.W., </a:t>
            </a:r>
            <a:r>
              <a:rPr lang="en-US" dirty="0" err="1" smtClean="0"/>
              <a:t>Dushenkov</a:t>
            </a:r>
            <a:r>
              <a:rPr lang="en-US" dirty="0" smtClean="0"/>
              <a:t>, S.M. (1999). “</a:t>
            </a:r>
            <a:r>
              <a:rPr lang="en-US" dirty="0" err="1" smtClean="0"/>
              <a:t>Phytoremediation</a:t>
            </a:r>
            <a:r>
              <a:rPr lang="en-US" dirty="0" smtClean="0"/>
              <a:t> of Lead-Contaminated Soil at a New Jersey Brownfield Site.” Remediation, summer 1999; 93-101</a:t>
            </a:r>
          </a:p>
          <a:p>
            <a:r>
              <a:rPr lang="en-US" dirty="0" smtClean="0"/>
              <a:t>Chaney, R.L., </a:t>
            </a:r>
            <a:r>
              <a:rPr lang="en-US" dirty="0" err="1" smtClean="0"/>
              <a:t>Broadhurst</a:t>
            </a:r>
            <a:r>
              <a:rPr lang="en-US" dirty="0" smtClean="0"/>
              <a:t>, L., </a:t>
            </a:r>
            <a:r>
              <a:rPr lang="en-US" dirty="0" err="1" smtClean="0"/>
              <a:t>Centofanti</a:t>
            </a:r>
            <a:r>
              <a:rPr lang="en-US" dirty="0" smtClean="0"/>
              <a:t>, T. “</a:t>
            </a:r>
            <a:r>
              <a:rPr lang="en-US" dirty="0" err="1" smtClean="0"/>
              <a:t>Phytoremediation</a:t>
            </a:r>
            <a:r>
              <a:rPr lang="en-US" dirty="0" smtClean="0"/>
              <a:t> of Soil Trace</a:t>
            </a:r>
          </a:p>
          <a:p>
            <a:r>
              <a:rPr lang="en-US" dirty="0" smtClean="0"/>
              <a:t>Elements.” Bioavailability, Risk Assessment and Remediation; 311-352</a:t>
            </a:r>
          </a:p>
          <a:p>
            <a:r>
              <a:rPr lang="en-US" dirty="0" smtClean="0"/>
              <a:t>Rock, S.A., Sayre, P.G. (1998) “</a:t>
            </a:r>
            <a:r>
              <a:rPr lang="en-US" dirty="0" err="1" smtClean="0"/>
              <a:t>Phoremediation</a:t>
            </a:r>
            <a:r>
              <a:rPr lang="en-US" dirty="0" smtClean="0"/>
              <a:t> of Hazardous Wastes: Potential Regulatory Acceptability.” Remediation, autumn 1998; 5-17</a:t>
            </a:r>
          </a:p>
          <a:p>
            <a:r>
              <a:rPr lang="en-US" dirty="0" err="1" smtClean="0"/>
              <a:t>Zadrow</a:t>
            </a:r>
            <a:r>
              <a:rPr lang="en-US" dirty="0" smtClean="0"/>
              <a:t>, J.J. (1999). “Recent Applications of </a:t>
            </a:r>
            <a:r>
              <a:rPr lang="en-US" dirty="0" err="1" smtClean="0"/>
              <a:t>Phytoremediation</a:t>
            </a:r>
            <a:r>
              <a:rPr lang="en-US" dirty="0" smtClean="0"/>
              <a:t> Technologies.” Remediation, spring 1999; 29-36</a:t>
            </a:r>
          </a:p>
          <a:p>
            <a:r>
              <a:rPr lang="en-US" dirty="0" err="1" smtClean="0"/>
              <a:t>Mudhoo</a:t>
            </a:r>
            <a:r>
              <a:rPr lang="en-US" dirty="0" smtClean="0"/>
              <a:t>, A. (2011). “</a:t>
            </a:r>
            <a:r>
              <a:rPr lang="en-US" dirty="0" err="1" smtClean="0"/>
              <a:t>Phytoremediation</a:t>
            </a:r>
            <a:r>
              <a:rPr lang="en-US" dirty="0" smtClean="0"/>
              <a:t> of Cadmium: A Green Approach.”</a:t>
            </a:r>
          </a:p>
          <a:p>
            <a:r>
              <a:rPr lang="en-US" dirty="0" smtClean="0"/>
              <a:t>Gupta et al. “</a:t>
            </a:r>
            <a:r>
              <a:rPr lang="en-US" dirty="0" err="1" smtClean="0"/>
              <a:t>Phytoremediation</a:t>
            </a:r>
            <a:r>
              <a:rPr lang="en-US" dirty="0" smtClean="0"/>
              <a:t>: An Efficient Approach for Bioremediation of Organic and Metallic Ions Pollutants.” Bioremediation and Sustainability; 213-240</a:t>
            </a:r>
          </a:p>
          <a:p>
            <a:r>
              <a:rPr lang="en-US" dirty="0" err="1" smtClean="0"/>
              <a:t>Dushenkov</a:t>
            </a:r>
            <a:r>
              <a:rPr lang="en-US" dirty="0" smtClean="0"/>
              <a:t>, S., </a:t>
            </a:r>
            <a:r>
              <a:rPr lang="en-US" dirty="0" err="1" smtClean="0"/>
              <a:t>Mikheev</a:t>
            </a:r>
            <a:r>
              <a:rPr lang="en-US" dirty="0" smtClean="0"/>
              <a:t>, A., </a:t>
            </a:r>
            <a:r>
              <a:rPr lang="en-US" dirty="0" err="1" smtClean="0"/>
              <a:t>Prokhnevsky</a:t>
            </a:r>
            <a:r>
              <a:rPr lang="en-US" dirty="0" smtClean="0"/>
              <a:t> A., </a:t>
            </a:r>
            <a:r>
              <a:rPr lang="en-US" dirty="0" err="1" smtClean="0"/>
              <a:t>Ruchko</a:t>
            </a:r>
            <a:r>
              <a:rPr lang="en-US" dirty="0" smtClean="0"/>
              <a:t>, M., and </a:t>
            </a:r>
            <a:r>
              <a:rPr lang="en-US" dirty="0" err="1" smtClean="0"/>
              <a:t>Sorochinsky</a:t>
            </a:r>
            <a:r>
              <a:rPr lang="en-US" dirty="0" smtClean="0"/>
              <a:t>, B., </a:t>
            </a:r>
            <a:r>
              <a:rPr lang="en-US" dirty="0" err="1" smtClean="0"/>
              <a:t>Phytoremediation</a:t>
            </a:r>
            <a:r>
              <a:rPr lang="en-US" dirty="0" smtClean="0"/>
              <a:t> of </a:t>
            </a:r>
            <a:r>
              <a:rPr lang="en-US" dirty="0" err="1" smtClean="0"/>
              <a:t>radiocesium</a:t>
            </a:r>
            <a:r>
              <a:rPr lang="en-US" dirty="0" smtClean="0"/>
              <a:t>-contaminated soil in the vicinity of Chernobyl, Ukraine, </a:t>
            </a:r>
            <a:r>
              <a:rPr lang="en-US" i="1" dirty="0" smtClean="0"/>
              <a:t>Environ. Sci. Technol.</a:t>
            </a:r>
            <a:r>
              <a:rPr lang="en-US" dirty="0" smtClean="0"/>
              <a:t>, Vol. 33, pp. 469-475, 1999.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3" name="~PP1225.WAV">
            <a:hlinkClick r:id="" action="ppaction://media"/>
          </p:cNvPr>
          <p:cNvPicPr>
            <a:picLocks noRot="1" noChangeAspect="1"/>
          </p:cNvPicPr>
          <p:nvPr>
            <a:wavAudioFile r:embed="rId1" name="~PP1225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3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More detailed technical information on this project can be found at: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www.geoengineer.org/education/web-based-class-projects/geoenvironmental-remediation-technologies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~PP2764.WAV">
            <a:hlinkClick r:id="" action="ppaction://media"/>
          </p:cNvPr>
          <p:cNvPicPr>
            <a:picLocks noRot="1" noChangeAspect="1"/>
          </p:cNvPicPr>
          <p:nvPr>
            <a:wavAudioFile r:embed="rId1" name="~PP276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1704555"/>
      </p:ext>
    </p:extLst>
  </p:cSld>
  <p:clrMapOvr>
    <a:masterClrMapping/>
  </p:clrMapOvr>
  <p:transition advTm="33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Many different biological processes</a:t>
            </a:r>
          </a:p>
          <a:p>
            <a:r>
              <a:rPr lang="en-US" dirty="0" smtClean="0"/>
              <a:t>Plant root/ soil contact important</a:t>
            </a:r>
          </a:p>
          <a:p>
            <a:r>
              <a:rPr lang="en-US" dirty="0" err="1" smtClean="0"/>
              <a:t>Rhizofiltration</a:t>
            </a:r>
            <a:r>
              <a:rPr lang="en-US" dirty="0" smtClean="0"/>
              <a:t> – Room membrane filtration</a:t>
            </a:r>
            <a:endParaRPr lang="en-US" dirty="0"/>
          </a:p>
          <a:p>
            <a:r>
              <a:rPr lang="en-US" dirty="0" err="1" smtClean="0"/>
              <a:t>Phytodegragation</a:t>
            </a:r>
            <a:r>
              <a:rPr lang="en-US" dirty="0" smtClean="0"/>
              <a:t> – organic </a:t>
            </a:r>
            <a:r>
              <a:rPr lang="en-US" dirty="0" err="1" smtClean="0"/>
              <a:t>metabolization</a:t>
            </a:r>
            <a:endParaRPr lang="en-US" dirty="0" smtClean="0"/>
          </a:p>
          <a:p>
            <a:r>
              <a:rPr lang="en-US" dirty="0" err="1" smtClean="0"/>
              <a:t>Phytoaccumulation</a:t>
            </a:r>
            <a:r>
              <a:rPr lang="en-US" dirty="0" smtClean="0"/>
              <a:t> – inorganic accumulation</a:t>
            </a:r>
          </a:p>
          <a:p>
            <a:r>
              <a:rPr lang="en-US" dirty="0" err="1" smtClean="0"/>
              <a:t>Rhizodegradation</a:t>
            </a:r>
            <a:r>
              <a:rPr lang="en-US" dirty="0" smtClean="0"/>
              <a:t> – breakdown and accumulation in root membranes, generally aided by microbes</a:t>
            </a:r>
          </a:p>
          <a:p>
            <a:r>
              <a:rPr lang="en-US" dirty="0" err="1" smtClean="0"/>
              <a:t>Phytovolatilization</a:t>
            </a:r>
            <a:r>
              <a:rPr lang="en-US" dirty="0" smtClean="0"/>
              <a:t> – conversion to volatile forms</a:t>
            </a:r>
          </a:p>
          <a:p>
            <a:r>
              <a:rPr lang="en-US" dirty="0" err="1" smtClean="0"/>
              <a:t>Phytoextraction</a:t>
            </a:r>
            <a:r>
              <a:rPr lang="en-US" dirty="0" smtClean="0"/>
              <a:t> – similar to pump </a:t>
            </a:r>
            <a:r>
              <a:rPr lang="en-US" smtClean="0"/>
              <a:t>and treat</a:t>
            </a:r>
            <a:endParaRPr lang="en-US" dirty="0" smtClean="0"/>
          </a:p>
        </p:txBody>
      </p:sp>
      <p:pic>
        <p:nvPicPr>
          <p:cNvPr id="5" name="~PP1728.WAV">
            <a:hlinkClick r:id="" action="ppaction://media"/>
          </p:cNvPr>
          <p:cNvPicPr>
            <a:picLocks noRot="1" noChangeAspect="1"/>
          </p:cNvPicPr>
          <p:nvPr>
            <a:wavAudioFile r:embed="rId1" name="~PP1728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78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Background</a:t>
            </a:r>
            <a:endParaRPr lang="en-US" dirty="0"/>
          </a:p>
        </p:txBody>
      </p:sp>
      <p:pic>
        <p:nvPicPr>
          <p:cNvPr id="2050" name="Picture 2" descr="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3627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1840.WAV">
            <a:hlinkClick r:id="" action="ppaction://media"/>
          </p:cNvPr>
          <p:cNvPicPr>
            <a:picLocks noRot="1" noChangeAspect="1"/>
          </p:cNvPicPr>
          <p:nvPr>
            <a:wavAudioFile r:embed="rId1" name="~PP184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888604"/>
      </p:ext>
    </p:extLst>
  </p:cSld>
  <p:clrMapOvr>
    <a:masterClrMapping/>
  </p:clrMapOvr>
  <p:transition advTm="20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Polishing treatment</a:t>
            </a:r>
          </a:p>
          <a:p>
            <a:r>
              <a:rPr lang="en-US" dirty="0" smtClean="0"/>
              <a:t>Hydrocarbo</a:t>
            </a:r>
            <a:r>
              <a:rPr lang="en-US" dirty="0" smtClean="0"/>
              <a:t>n residuals</a:t>
            </a:r>
          </a:p>
          <a:p>
            <a:r>
              <a:rPr lang="en-US" dirty="0" smtClean="0"/>
              <a:t>Heavy metals</a:t>
            </a:r>
          </a:p>
          <a:p>
            <a:r>
              <a:rPr lang="en-US" dirty="0" smtClean="0"/>
              <a:t>Chlorinated solvents</a:t>
            </a:r>
          </a:p>
          <a:p>
            <a:r>
              <a:rPr lang="en-US" dirty="0" smtClean="0"/>
              <a:t>Pesticides/</a:t>
            </a:r>
            <a:r>
              <a:rPr lang="en-US" dirty="0" smtClean="0"/>
              <a:t>Herbicides</a:t>
            </a:r>
            <a:r>
              <a:rPr lang="en-US" dirty="0" smtClean="0"/>
              <a:t>/</a:t>
            </a:r>
            <a:r>
              <a:rPr lang="en-US" dirty="0" err="1" smtClean="0"/>
              <a:t>Radionuclides</a:t>
            </a:r>
            <a:endParaRPr lang="en-US" dirty="0" smtClean="0"/>
          </a:p>
          <a:p>
            <a:r>
              <a:rPr lang="en-US" dirty="0" smtClean="0"/>
              <a:t>Phenols/Munitions</a:t>
            </a:r>
          </a:p>
          <a:p>
            <a:r>
              <a:rPr lang="en-US" dirty="0" err="1" smtClean="0"/>
              <a:t>Kow</a:t>
            </a:r>
            <a:r>
              <a:rPr lang="en-US" dirty="0" smtClean="0"/>
              <a:t> ratios of 1-3.5 have greatest potential</a:t>
            </a:r>
          </a:p>
          <a:p>
            <a:r>
              <a:rPr lang="en-US" dirty="0" smtClean="0"/>
              <a:t>Low organic content in soil</a:t>
            </a:r>
          </a:p>
          <a:p>
            <a:r>
              <a:rPr lang="en-US" dirty="0" smtClean="0"/>
              <a:t>Less than 10’ of contamination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~PP2304.WAV">
            <a:hlinkClick r:id="" action="ppaction://media"/>
          </p:cNvPr>
          <p:cNvPicPr>
            <a:picLocks noRot="1" noChangeAspect="1"/>
          </p:cNvPicPr>
          <p:nvPr>
            <a:wavAudioFile r:embed="rId1" name="~PP2304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53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Soil stabilization and pollutant fixation</a:t>
            </a:r>
          </a:p>
          <a:p>
            <a:r>
              <a:rPr lang="en-US" dirty="0" smtClean="0"/>
              <a:t>Lower cost and less invasive</a:t>
            </a:r>
          </a:p>
          <a:p>
            <a:r>
              <a:rPr lang="en-US" dirty="0" smtClean="0"/>
              <a:t>Performed in-situ</a:t>
            </a:r>
          </a:p>
          <a:p>
            <a:r>
              <a:rPr lang="en-US" dirty="0" smtClean="0"/>
              <a:t>Aesthetically pleasing with public appeal</a:t>
            </a:r>
          </a:p>
          <a:p>
            <a:r>
              <a:rPr lang="en-US" dirty="0" smtClean="0"/>
              <a:t>Excellent for agricultural soil damaged by dispersed industrial pollution</a:t>
            </a:r>
            <a:endParaRPr lang="en-US" dirty="0" smtClean="0"/>
          </a:p>
        </p:txBody>
      </p:sp>
      <p:pic>
        <p:nvPicPr>
          <p:cNvPr id="3074" name="Picture 2" descr="http://farm4.staticflickr.com/3209/2867174679_153de47e61_z.jpg"/>
          <p:cNvPicPr>
            <a:picLocks noChangeAspect="1" noChangeArrowheads="1"/>
          </p:cNvPicPr>
          <p:nvPr/>
        </p:nvPicPr>
        <p:blipFill>
          <a:blip r:embed="rId3" cstate="print"/>
          <a:srcRect l="23750" r="15000"/>
          <a:stretch>
            <a:fillRect/>
          </a:stretch>
        </p:blipFill>
        <p:spPr bwMode="auto">
          <a:xfrm>
            <a:off x="5181600" y="1752600"/>
            <a:ext cx="3733800" cy="4514851"/>
          </a:xfrm>
          <a:prstGeom prst="rect">
            <a:avLst/>
          </a:prstGeom>
          <a:noFill/>
        </p:spPr>
      </p:pic>
      <p:pic>
        <p:nvPicPr>
          <p:cNvPr id="5" name="~PP1420.WAV">
            <a:hlinkClick r:id="" action="ppaction://media"/>
          </p:cNvPr>
          <p:cNvPicPr>
            <a:picLocks noRot="1" noChangeAspect="1"/>
          </p:cNvPicPr>
          <p:nvPr>
            <a:wavAudioFile r:embed="rId1" name="~PP142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39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6200" y="1676400"/>
            <a:ext cx="51054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Not fully embraced by </a:t>
            </a:r>
            <a:r>
              <a:rPr lang="en-US" dirty="0" smtClean="0"/>
              <a:t>government and industry</a:t>
            </a:r>
          </a:p>
          <a:p>
            <a:r>
              <a:rPr lang="en-US" dirty="0" smtClean="0"/>
              <a:t>Depth limitation</a:t>
            </a:r>
          </a:p>
          <a:p>
            <a:r>
              <a:rPr lang="en-US" dirty="0" smtClean="0"/>
              <a:t>Slow (3-5 year) timeline</a:t>
            </a:r>
          </a:p>
          <a:p>
            <a:r>
              <a:rPr lang="en-US" dirty="0" smtClean="0"/>
              <a:t>Designs are very site-specific</a:t>
            </a:r>
          </a:p>
          <a:p>
            <a:r>
              <a:rPr lang="en-US" dirty="0" smtClean="0"/>
              <a:t>Plant combinations can use more research</a:t>
            </a:r>
          </a:p>
          <a:p>
            <a:r>
              <a:rPr lang="en-US" dirty="0" smtClean="0"/>
              <a:t>Equipment is often far from urban areas</a:t>
            </a:r>
          </a:p>
          <a:p>
            <a:r>
              <a:rPr lang="en-US" dirty="0" smtClean="0"/>
              <a:t>Precaution for food-chain access</a:t>
            </a:r>
            <a:endParaRPr lang="en-US" dirty="0" smtClean="0"/>
          </a:p>
        </p:txBody>
      </p:sp>
      <p:pic>
        <p:nvPicPr>
          <p:cNvPr id="2050" name="Picture 2" descr="http://www.blr.com/html_email/images/hardhatmanphoneclipboardlo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3407054" cy="3505200"/>
          </a:xfrm>
          <a:prstGeom prst="rect">
            <a:avLst/>
          </a:prstGeom>
          <a:noFill/>
        </p:spPr>
      </p:pic>
      <p:pic>
        <p:nvPicPr>
          <p:cNvPr id="5" name="~PP1313.WAV">
            <a:hlinkClick r:id="" action="ppaction://media"/>
          </p:cNvPr>
          <p:cNvPicPr>
            <a:picLocks noRot="1" noChangeAspect="1"/>
          </p:cNvPicPr>
          <p:nvPr>
            <a:wavAudioFile r:embed="rId1" name="~PP131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57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578352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Define species</a:t>
            </a:r>
          </a:p>
          <a:p>
            <a:r>
              <a:rPr lang="en-US" dirty="0" smtClean="0"/>
              <a:t>Irrigation/ nutrients</a:t>
            </a:r>
          </a:p>
          <a:p>
            <a:r>
              <a:rPr lang="en-US" dirty="0" smtClean="0"/>
              <a:t>Treatment</a:t>
            </a:r>
          </a:p>
          <a:p>
            <a:r>
              <a:rPr lang="en-US" dirty="0" smtClean="0"/>
              <a:t>Monitoring</a:t>
            </a:r>
          </a:p>
          <a:p>
            <a:r>
              <a:rPr lang="en-US" dirty="0" smtClean="0"/>
              <a:t>Harvesting</a:t>
            </a:r>
          </a:p>
          <a:p>
            <a:r>
              <a:rPr lang="en-US" dirty="0" smtClean="0"/>
              <a:t>Monitoring</a:t>
            </a:r>
          </a:p>
          <a:p>
            <a:r>
              <a:rPr lang="en-US" dirty="0" smtClean="0"/>
              <a:t>Closure</a:t>
            </a:r>
          </a:p>
          <a:p>
            <a:r>
              <a:rPr lang="en-US" dirty="0" smtClean="0"/>
              <a:t>Some process loops</a:t>
            </a:r>
            <a:endParaRPr lang="en-US" dirty="0"/>
          </a:p>
        </p:txBody>
      </p:sp>
      <p:pic>
        <p:nvPicPr>
          <p:cNvPr id="1026" name="Picture 2" descr="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"/>
            <a:ext cx="3147706" cy="6553200"/>
          </a:xfrm>
          <a:prstGeom prst="rect">
            <a:avLst/>
          </a:prstGeom>
          <a:noFill/>
        </p:spPr>
      </p:pic>
      <p:pic>
        <p:nvPicPr>
          <p:cNvPr id="9" name="~PP376.WAV">
            <a:hlinkClick r:id="" action="ppaction://media"/>
          </p:cNvPr>
          <p:cNvPicPr>
            <a:picLocks noRot="1" noChangeAspect="1"/>
          </p:cNvPicPr>
          <p:nvPr>
            <a:wavAudioFile r:embed="rId1" name="~PP37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31594"/>
      </p:ext>
    </p:extLst>
  </p:cSld>
  <p:clrMapOvr>
    <a:masterClrMapping/>
  </p:clrMapOvr>
  <p:transition advTm="58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1910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Define type and quantity</a:t>
            </a:r>
          </a:p>
          <a:p>
            <a:r>
              <a:rPr lang="en-US" dirty="0" smtClean="0"/>
              <a:t>Varying soil types</a:t>
            </a:r>
          </a:p>
          <a:p>
            <a:r>
              <a:rPr lang="en-US" dirty="0" smtClean="0"/>
              <a:t>Select high biomass yield</a:t>
            </a:r>
          </a:p>
        </p:txBody>
      </p:sp>
      <p:pic>
        <p:nvPicPr>
          <p:cNvPr id="38914" name="Picture 2" descr="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618003"/>
            <a:ext cx="6934200" cy="3239997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724400" y="1600200"/>
            <a:ext cx="3962400" cy="2667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Hyperaccumulator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species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 nutrient levels</a:t>
            </a:r>
          </a:p>
        </p:txBody>
      </p:sp>
      <p:pic>
        <p:nvPicPr>
          <p:cNvPr id="6" name="~PP3413.WAV">
            <a:hlinkClick r:id="" action="ppaction://media"/>
          </p:cNvPr>
          <p:cNvPicPr>
            <a:picLocks noRot="1" noChangeAspect="1"/>
          </p:cNvPicPr>
          <p:nvPr>
            <a:wavAudioFile r:embed="rId1" name="~PP341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64546"/>
      </p:ext>
    </p:extLst>
  </p:cSld>
  <p:clrMapOvr>
    <a:masterClrMapping/>
  </p:clrMapOvr>
  <p:transition advTm="56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844</Words>
  <Application>Microsoft Office PowerPoint</Application>
  <PresentationFormat>On-screen Show (4:3)</PresentationFormat>
  <Paragraphs>166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Median</vt:lpstr>
      <vt:lpstr>Web-based Class Project on Geoenvironmental Remediation</vt:lpstr>
      <vt:lpstr>Concept/ Description</vt:lpstr>
      <vt:lpstr>Theoretical Background</vt:lpstr>
      <vt:lpstr>Theoretical Background</vt:lpstr>
      <vt:lpstr>Applicability</vt:lpstr>
      <vt:lpstr>Advantages</vt:lpstr>
      <vt:lpstr>Disadvantages</vt:lpstr>
      <vt:lpstr>Field Setup</vt:lpstr>
      <vt:lpstr>Plant Selection</vt:lpstr>
      <vt:lpstr>Application</vt:lpstr>
      <vt:lpstr>Irrigation/ Soil Amendment</vt:lpstr>
      <vt:lpstr>Monitoring</vt:lpstr>
      <vt:lpstr>Harvesting</vt:lpstr>
      <vt:lpstr>Cost</vt:lpstr>
      <vt:lpstr>Due Care Considerations</vt:lpstr>
      <vt:lpstr>Modeling and Combinations</vt:lpstr>
      <vt:lpstr>OneSITE WWTP – Woodburn, OR</vt:lpstr>
      <vt:lpstr>Radionuclide Extraction - Chernobyl</vt:lpstr>
      <vt:lpstr>Lead Phytoremediation – NJ</vt:lpstr>
      <vt:lpstr>Lead Phytoremediation - Results</vt:lpstr>
      <vt:lpstr>Local Example – Milwaukee Junction</vt:lpstr>
      <vt:lpstr>Local Example – Milwaukee Junction</vt:lpstr>
      <vt:lpstr>Local Example – Milwaukee Junction</vt:lpstr>
      <vt:lpstr>Local Example – Milwaukee Junction</vt:lpstr>
      <vt:lpstr>References</vt:lpstr>
      <vt:lpstr>More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Web-based Class Projects on Geoenvironmental Remediation</dc:title>
  <dc:creator>EDT</dc:creator>
  <cp:lastModifiedBy>Darin McLeskey</cp:lastModifiedBy>
  <cp:revision>17</cp:revision>
  <dcterms:created xsi:type="dcterms:W3CDTF">2013-04-19T13:38:11Z</dcterms:created>
  <dcterms:modified xsi:type="dcterms:W3CDTF">2013-04-23T18:31:19Z</dcterms:modified>
</cp:coreProperties>
</file>