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57" r:id="rId3"/>
    <p:sldId id="258" r:id="rId4"/>
    <p:sldId id="259" r:id="rId5"/>
    <p:sldId id="260" r:id="rId6"/>
    <p:sldId id="261" r:id="rId7"/>
    <p:sldId id="262" r:id="rId8"/>
    <p:sldId id="263" r:id="rId9"/>
    <p:sldId id="264" r:id="rId10"/>
    <p:sldId id="265" r:id="rId11"/>
    <p:sldId id="266" r:id="rId12"/>
    <p:sldId id="275" r:id="rId13"/>
    <p:sldId id="267" r:id="rId14"/>
    <p:sldId id="268" r:id="rId15"/>
    <p:sldId id="269" r:id="rId16"/>
    <p:sldId id="271" r:id="rId17"/>
    <p:sldId id="270" r:id="rId18"/>
    <p:sldId id="272" r:id="rId19"/>
    <p:sldId id="273" r:id="rId20"/>
    <p:sldId id="276"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9E54D-C75D-4444-8154-6067470BC8E1}" type="doc">
      <dgm:prSet loTypeId="urn:microsoft.com/office/officeart/2011/layout/ConvergingText" loCatId="process" qsTypeId="urn:microsoft.com/office/officeart/2005/8/quickstyle/simple1" qsCatId="simple" csTypeId="urn:microsoft.com/office/officeart/2005/8/colors/accent6_2" csCatId="accent6" phldr="1"/>
      <dgm:spPr/>
      <dgm:t>
        <a:bodyPr/>
        <a:lstStyle/>
        <a:p>
          <a:endParaRPr lang="en-US"/>
        </a:p>
      </dgm:t>
    </dgm:pt>
    <dgm:pt modelId="{C534C23F-D531-4ACE-BA1B-08637ED43D51}">
      <dgm:prSet phldrT="[Text]"/>
      <dgm:spPr/>
      <dgm:t>
        <a:bodyPr/>
        <a:lstStyle/>
        <a:p>
          <a:r>
            <a:rPr lang="en-US" dirty="0" smtClean="0">
              <a:latin typeface="Georgia" pitchFamily="18" charset="0"/>
            </a:rPr>
            <a:t>Refreeze</a:t>
          </a:r>
          <a:endParaRPr lang="en-US" dirty="0">
            <a:latin typeface="Georgia" pitchFamily="18" charset="0"/>
          </a:endParaRPr>
        </a:p>
      </dgm:t>
    </dgm:pt>
    <dgm:pt modelId="{0BA7B031-C830-492E-A28F-A79F64755853}" type="parTrans" cxnId="{2382BE0B-76BC-42AA-92B4-2055FE7F221E}">
      <dgm:prSet/>
      <dgm:spPr/>
      <dgm:t>
        <a:bodyPr/>
        <a:lstStyle/>
        <a:p>
          <a:endParaRPr lang="en-US"/>
        </a:p>
      </dgm:t>
    </dgm:pt>
    <dgm:pt modelId="{7D58A030-5107-48B9-9E2C-761F67E0DBC9}" type="sibTrans" cxnId="{2382BE0B-76BC-42AA-92B4-2055FE7F221E}">
      <dgm:prSet/>
      <dgm:spPr/>
      <dgm:t>
        <a:bodyPr/>
        <a:lstStyle/>
        <a:p>
          <a:endParaRPr lang="en-US"/>
        </a:p>
      </dgm:t>
    </dgm:pt>
    <dgm:pt modelId="{AB5D1800-729A-4470-8131-68FACB6A113A}">
      <dgm:prSet phldrT="[Text]" custT="1"/>
      <dgm:spPr/>
      <dgm:t>
        <a:bodyPr/>
        <a:lstStyle/>
        <a:p>
          <a:r>
            <a:rPr lang="en-US" sz="2000" dirty="0" smtClean="0">
              <a:latin typeface="Georgia" pitchFamily="18" charset="0"/>
            </a:rPr>
            <a:t>Soil with contaminant</a:t>
          </a:r>
          <a:endParaRPr lang="en-US" sz="2000" dirty="0">
            <a:latin typeface="Georgia" pitchFamily="18" charset="0"/>
          </a:endParaRPr>
        </a:p>
      </dgm:t>
    </dgm:pt>
    <dgm:pt modelId="{28725A4A-FABE-48E9-84B5-946FB191F74B}" type="parTrans" cxnId="{0F312DEE-86F8-490B-8920-04BFEE67631C}">
      <dgm:prSet/>
      <dgm:spPr/>
      <dgm:t>
        <a:bodyPr/>
        <a:lstStyle/>
        <a:p>
          <a:endParaRPr lang="en-US"/>
        </a:p>
      </dgm:t>
    </dgm:pt>
    <dgm:pt modelId="{EFD61123-543F-457C-9A3D-1951DF64B982}" type="sibTrans" cxnId="{0F312DEE-86F8-490B-8920-04BFEE67631C}">
      <dgm:prSet/>
      <dgm:spPr/>
      <dgm:t>
        <a:bodyPr/>
        <a:lstStyle/>
        <a:p>
          <a:endParaRPr lang="en-US"/>
        </a:p>
      </dgm:t>
    </dgm:pt>
    <dgm:pt modelId="{D2368083-7304-4887-8F5C-484FFA8CD512}">
      <dgm:prSet phldrT="[Text]"/>
      <dgm:spPr/>
      <dgm:t>
        <a:bodyPr/>
        <a:lstStyle/>
        <a:p>
          <a:r>
            <a:rPr lang="en-US" dirty="0" smtClean="0">
              <a:latin typeface="Georgia" pitchFamily="18" charset="0"/>
            </a:rPr>
            <a:t>Glass-forming material</a:t>
          </a:r>
          <a:endParaRPr lang="en-US" dirty="0">
            <a:latin typeface="Georgia" pitchFamily="18" charset="0"/>
          </a:endParaRPr>
        </a:p>
      </dgm:t>
    </dgm:pt>
    <dgm:pt modelId="{74DF3CA7-3086-4865-BF0E-1E8EC852796B}" type="parTrans" cxnId="{B2F3800F-8F6E-41B1-A744-FA47332523DE}">
      <dgm:prSet/>
      <dgm:spPr/>
      <dgm:t>
        <a:bodyPr/>
        <a:lstStyle/>
        <a:p>
          <a:endParaRPr lang="en-US"/>
        </a:p>
      </dgm:t>
    </dgm:pt>
    <dgm:pt modelId="{24D08F84-6B3C-4015-8EB3-BC438C61C8D4}" type="sibTrans" cxnId="{B2F3800F-8F6E-41B1-A744-FA47332523DE}">
      <dgm:prSet/>
      <dgm:spPr/>
      <dgm:t>
        <a:bodyPr/>
        <a:lstStyle/>
        <a:p>
          <a:endParaRPr lang="en-US"/>
        </a:p>
      </dgm:t>
    </dgm:pt>
    <dgm:pt modelId="{C9835D88-4E44-4A8D-A70B-0AF00715D1FD}">
      <dgm:prSet phldrT="[Text]"/>
      <dgm:spPr/>
      <dgm:t>
        <a:bodyPr/>
        <a:lstStyle/>
        <a:p>
          <a:r>
            <a:rPr lang="en-US" dirty="0" smtClean="0">
              <a:latin typeface="Georgia" pitchFamily="18" charset="0"/>
            </a:rPr>
            <a:t>Heat to melt</a:t>
          </a:r>
          <a:endParaRPr lang="en-US" dirty="0">
            <a:latin typeface="Georgia" pitchFamily="18" charset="0"/>
          </a:endParaRPr>
        </a:p>
      </dgm:t>
    </dgm:pt>
    <dgm:pt modelId="{0D90461B-698F-48F1-AC87-1E16398F7DAC}" type="parTrans" cxnId="{31A79193-2DBB-44AD-B138-B07300D4F49A}">
      <dgm:prSet/>
      <dgm:spPr/>
      <dgm:t>
        <a:bodyPr/>
        <a:lstStyle/>
        <a:p>
          <a:endParaRPr lang="en-US"/>
        </a:p>
      </dgm:t>
    </dgm:pt>
    <dgm:pt modelId="{84ABE361-46AF-4890-BE68-B97820DDCCDC}" type="sibTrans" cxnId="{31A79193-2DBB-44AD-B138-B07300D4F49A}">
      <dgm:prSet/>
      <dgm:spPr/>
      <dgm:t>
        <a:bodyPr/>
        <a:lstStyle/>
        <a:p>
          <a:endParaRPr lang="en-US"/>
        </a:p>
      </dgm:t>
    </dgm:pt>
    <dgm:pt modelId="{A8B77279-AAEA-450D-B670-B4074B34D591}" type="pres">
      <dgm:prSet presAssocID="{1179E54D-C75D-4444-8154-6067470BC8E1}" presName="Name0" presStyleCnt="0">
        <dgm:presLayoutVars>
          <dgm:chMax/>
          <dgm:chPref val="1"/>
          <dgm:dir/>
          <dgm:animOne val="branch"/>
          <dgm:animLvl val="lvl"/>
          <dgm:resizeHandles/>
        </dgm:presLayoutVars>
      </dgm:prSet>
      <dgm:spPr/>
      <dgm:t>
        <a:bodyPr/>
        <a:lstStyle/>
        <a:p>
          <a:endParaRPr lang="en-US"/>
        </a:p>
      </dgm:t>
    </dgm:pt>
    <dgm:pt modelId="{400ABD26-56D7-441E-9591-397D8E29D9E6}" type="pres">
      <dgm:prSet presAssocID="{C534C23F-D531-4ACE-BA1B-08637ED43D51}" presName="composite" presStyleCnt="0"/>
      <dgm:spPr/>
    </dgm:pt>
    <dgm:pt modelId="{5E7944D2-F170-4839-B192-B95791B73733}" type="pres">
      <dgm:prSet presAssocID="{C534C23F-D531-4ACE-BA1B-08637ED43D51}" presName="ParentAccent1" presStyleLbl="alignNode1" presStyleIdx="0" presStyleCnt="34"/>
      <dgm:spPr/>
    </dgm:pt>
    <dgm:pt modelId="{69436515-9961-482C-8F14-0387B9FF3FA2}" type="pres">
      <dgm:prSet presAssocID="{C534C23F-D531-4ACE-BA1B-08637ED43D51}" presName="ParentAccent2" presStyleLbl="alignNode1" presStyleIdx="1" presStyleCnt="34"/>
      <dgm:spPr/>
    </dgm:pt>
    <dgm:pt modelId="{7117DEC9-0E5A-4DFE-9AB1-EAB4C812D3E3}" type="pres">
      <dgm:prSet presAssocID="{C534C23F-D531-4ACE-BA1B-08637ED43D51}" presName="ParentAccent3" presStyleLbl="alignNode1" presStyleIdx="2" presStyleCnt="34"/>
      <dgm:spPr/>
    </dgm:pt>
    <dgm:pt modelId="{3D18BB51-AD0D-49A0-B1C2-0E29D13A1782}" type="pres">
      <dgm:prSet presAssocID="{C534C23F-D531-4ACE-BA1B-08637ED43D51}" presName="ParentAccent4" presStyleLbl="alignNode1" presStyleIdx="3" presStyleCnt="34"/>
      <dgm:spPr/>
    </dgm:pt>
    <dgm:pt modelId="{53BA7B60-D7D9-4427-8359-7734F17C057F}" type="pres">
      <dgm:prSet presAssocID="{C534C23F-D531-4ACE-BA1B-08637ED43D51}" presName="ParentAccent5" presStyleLbl="alignNode1" presStyleIdx="4" presStyleCnt="34"/>
      <dgm:spPr/>
    </dgm:pt>
    <dgm:pt modelId="{5B1BC02A-9170-4D8B-B176-CB8C808802D1}" type="pres">
      <dgm:prSet presAssocID="{C534C23F-D531-4ACE-BA1B-08637ED43D51}" presName="ParentAccent6" presStyleLbl="alignNode1" presStyleIdx="5" presStyleCnt="34"/>
      <dgm:spPr/>
    </dgm:pt>
    <dgm:pt modelId="{9ED9EC9F-6C04-4143-828C-6B2448CA7A8B}" type="pres">
      <dgm:prSet presAssocID="{C534C23F-D531-4ACE-BA1B-08637ED43D51}" presName="ParentAccent7" presStyleLbl="alignNode1" presStyleIdx="6" presStyleCnt="34"/>
      <dgm:spPr/>
    </dgm:pt>
    <dgm:pt modelId="{78F090E8-7304-41B3-85DB-C96284F70962}" type="pres">
      <dgm:prSet presAssocID="{C534C23F-D531-4ACE-BA1B-08637ED43D51}" presName="ParentAccent8" presStyleLbl="alignNode1" presStyleIdx="7" presStyleCnt="34"/>
      <dgm:spPr/>
    </dgm:pt>
    <dgm:pt modelId="{90EFE9E9-0CEE-4FF2-8DAF-541D2522213E}" type="pres">
      <dgm:prSet presAssocID="{C534C23F-D531-4ACE-BA1B-08637ED43D51}" presName="ParentAccent9" presStyleLbl="alignNode1" presStyleIdx="8" presStyleCnt="34"/>
      <dgm:spPr/>
    </dgm:pt>
    <dgm:pt modelId="{A855E0F6-276E-458E-AC05-3FA8D909663F}" type="pres">
      <dgm:prSet presAssocID="{C534C23F-D531-4ACE-BA1B-08637ED43D51}" presName="ParentAccent10" presStyleLbl="alignNode1" presStyleIdx="9" presStyleCnt="34"/>
      <dgm:spPr/>
    </dgm:pt>
    <dgm:pt modelId="{2DF1885F-4219-4089-A26A-7BBF7070C45B}" type="pres">
      <dgm:prSet presAssocID="{C534C23F-D531-4ACE-BA1B-08637ED43D51}" presName="Parent" presStyleLbl="alignNode1" presStyleIdx="10" presStyleCnt="34">
        <dgm:presLayoutVars>
          <dgm:chMax val="5"/>
          <dgm:chPref val="3"/>
          <dgm:bulletEnabled val="1"/>
        </dgm:presLayoutVars>
      </dgm:prSet>
      <dgm:spPr/>
      <dgm:t>
        <a:bodyPr/>
        <a:lstStyle/>
        <a:p>
          <a:endParaRPr lang="en-US"/>
        </a:p>
      </dgm:t>
    </dgm:pt>
    <dgm:pt modelId="{81D8F317-8E33-482F-8025-5F15515B251D}" type="pres">
      <dgm:prSet presAssocID="{AB5D1800-729A-4470-8131-68FACB6A113A}" presName="Child1Accent1" presStyleLbl="alignNode1" presStyleIdx="11" presStyleCnt="34"/>
      <dgm:spPr/>
    </dgm:pt>
    <dgm:pt modelId="{2D08AC9C-14C0-481A-8299-E55C4CBC25B3}" type="pres">
      <dgm:prSet presAssocID="{AB5D1800-729A-4470-8131-68FACB6A113A}" presName="Child1Accent2" presStyleLbl="alignNode1" presStyleIdx="12" presStyleCnt="34"/>
      <dgm:spPr/>
    </dgm:pt>
    <dgm:pt modelId="{00831A8E-01BA-41EE-AEB8-A1AC18089ADF}" type="pres">
      <dgm:prSet presAssocID="{AB5D1800-729A-4470-8131-68FACB6A113A}" presName="Child1Accent3" presStyleLbl="alignNode1" presStyleIdx="13" presStyleCnt="34"/>
      <dgm:spPr/>
    </dgm:pt>
    <dgm:pt modelId="{DBB272AA-D1AA-4B31-95CE-76D090B7BBBD}" type="pres">
      <dgm:prSet presAssocID="{AB5D1800-729A-4470-8131-68FACB6A113A}" presName="Child1Accent4" presStyleLbl="alignNode1" presStyleIdx="14" presStyleCnt="34"/>
      <dgm:spPr/>
    </dgm:pt>
    <dgm:pt modelId="{FD217685-D57D-414C-9C74-0052B3A0F55D}" type="pres">
      <dgm:prSet presAssocID="{AB5D1800-729A-4470-8131-68FACB6A113A}" presName="Child1Accent5" presStyleLbl="alignNode1" presStyleIdx="15" presStyleCnt="34"/>
      <dgm:spPr/>
    </dgm:pt>
    <dgm:pt modelId="{95A8C9D0-65FA-4205-B422-EC8C8806B540}" type="pres">
      <dgm:prSet presAssocID="{AB5D1800-729A-4470-8131-68FACB6A113A}" presName="Child1Accent6" presStyleLbl="alignNode1" presStyleIdx="16" presStyleCnt="34"/>
      <dgm:spPr/>
    </dgm:pt>
    <dgm:pt modelId="{874B4A15-A431-47D2-B9DE-D6ECAEECE6C7}" type="pres">
      <dgm:prSet presAssocID="{AB5D1800-729A-4470-8131-68FACB6A113A}" presName="Child1Accent7" presStyleLbl="alignNode1" presStyleIdx="17" presStyleCnt="34"/>
      <dgm:spPr/>
    </dgm:pt>
    <dgm:pt modelId="{CDE6EBE6-8174-474D-8A98-F1A57F418691}" type="pres">
      <dgm:prSet presAssocID="{AB5D1800-729A-4470-8131-68FACB6A113A}" presName="Child1Accent8" presStyleLbl="alignNode1" presStyleIdx="18" presStyleCnt="34"/>
      <dgm:spPr/>
    </dgm:pt>
    <dgm:pt modelId="{A2DECB18-D335-41C3-B729-95EC1F91F592}" type="pres">
      <dgm:prSet presAssocID="{AB5D1800-729A-4470-8131-68FACB6A113A}" presName="Child1Accent9" presStyleLbl="alignNode1" presStyleIdx="19" presStyleCnt="34"/>
      <dgm:spPr/>
    </dgm:pt>
    <dgm:pt modelId="{3A3D9E99-F009-40B4-AA39-334F4585791D}" type="pres">
      <dgm:prSet presAssocID="{AB5D1800-729A-4470-8131-68FACB6A113A}" presName="Child1" presStyleLbl="revTx" presStyleIdx="0" presStyleCnt="3" custScaleX="145244" custLinFactNeighborX="6858" custLinFactNeighborY="-10429">
        <dgm:presLayoutVars>
          <dgm:chMax/>
          <dgm:chPref val="0"/>
          <dgm:bulletEnabled val="1"/>
        </dgm:presLayoutVars>
      </dgm:prSet>
      <dgm:spPr/>
      <dgm:t>
        <a:bodyPr/>
        <a:lstStyle/>
        <a:p>
          <a:endParaRPr lang="en-US"/>
        </a:p>
      </dgm:t>
    </dgm:pt>
    <dgm:pt modelId="{6C1C64EC-0010-44D3-9C8A-1F253D98970D}" type="pres">
      <dgm:prSet presAssocID="{D2368083-7304-4887-8F5C-484FFA8CD512}" presName="Child2Accent1" presStyleLbl="alignNode1" presStyleIdx="20" presStyleCnt="34"/>
      <dgm:spPr/>
    </dgm:pt>
    <dgm:pt modelId="{4F4005BD-5779-406A-A0E0-7669BEB177BA}" type="pres">
      <dgm:prSet presAssocID="{D2368083-7304-4887-8F5C-484FFA8CD512}" presName="Child2Accent2" presStyleLbl="alignNode1" presStyleIdx="21" presStyleCnt="34"/>
      <dgm:spPr/>
    </dgm:pt>
    <dgm:pt modelId="{14012632-051B-4C50-9754-1A00D407A38F}" type="pres">
      <dgm:prSet presAssocID="{D2368083-7304-4887-8F5C-484FFA8CD512}" presName="Child2Accent3" presStyleLbl="alignNode1" presStyleIdx="22" presStyleCnt="34"/>
      <dgm:spPr/>
    </dgm:pt>
    <dgm:pt modelId="{4F964AE2-9E71-4575-9C0E-C8858FC6E428}" type="pres">
      <dgm:prSet presAssocID="{D2368083-7304-4887-8F5C-484FFA8CD512}" presName="Child2Accent4" presStyleLbl="alignNode1" presStyleIdx="23" presStyleCnt="34"/>
      <dgm:spPr/>
    </dgm:pt>
    <dgm:pt modelId="{2B9DC07C-7733-441E-B048-FDFDAFEFEFAE}" type="pres">
      <dgm:prSet presAssocID="{D2368083-7304-4887-8F5C-484FFA8CD512}" presName="Child2Accent5" presStyleLbl="alignNode1" presStyleIdx="24" presStyleCnt="34"/>
      <dgm:spPr/>
    </dgm:pt>
    <dgm:pt modelId="{C669A11C-6519-46E3-8740-44406BDAEC40}" type="pres">
      <dgm:prSet presAssocID="{D2368083-7304-4887-8F5C-484FFA8CD512}" presName="Child2Accent6" presStyleLbl="alignNode1" presStyleIdx="25" presStyleCnt="34"/>
      <dgm:spPr/>
    </dgm:pt>
    <dgm:pt modelId="{91645BCF-9CBA-4273-9502-0EF7BDDB175B}" type="pres">
      <dgm:prSet presAssocID="{D2368083-7304-4887-8F5C-484FFA8CD512}" presName="Child2Accent7" presStyleLbl="alignNode1" presStyleIdx="26" presStyleCnt="34"/>
      <dgm:spPr/>
    </dgm:pt>
    <dgm:pt modelId="{50D5D81D-DD88-49A4-83F0-0AE7C074B40B}" type="pres">
      <dgm:prSet presAssocID="{D2368083-7304-4887-8F5C-484FFA8CD512}" presName="Child2" presStyleLbl="revTx" presStyleIdx="1" presStyleCnt="3" custScaleX="170668" custLinFactNeighborX="14489" custLinFactNeighborY="-25989">
        <dgm:presLayoutVars>
          <dgm:chMax/>
          <dgm:chPref val="0"/>
          <dgm:bulletEnabled val="1"/>
        </dgm:presLayoutVars>
      </dgm:prSet>
      <dgm:spPr/>
      <dgm:t>
        <a:bodyPr/>
        <a:lstStyle/>
        <a:p>
          <a:endParaRPr lang="en-US"/>
        </a:p>
      </dgm:t>
    </dgm:pt>
    <dgm:pt modelId="{B0195437-D20B-4569-B390-7F8AF4F34219}" type="pres">
      <dgm:prSet presAssocID="{C9835D88-4E44-4A8D-A70B-0AF00715D1FD}" presName="Child3Accent1" presStyleLbl="alignNode1" presStyleIdx="27" presStyleCnt="34"/>
      <dgm:spPr/>
    </dgm:pt>
    <dgm:pt modelId="{CEC9BD59-5B81-4F74-A2B5-07FAEF156969}" type="pres">
      <dgm:prSet presAssocID="{C9835D88-4E44-4A8D-A70B-0AF00715D1FD}" presName="Child3Accent2" presStyleLbl="alignNode1" presStyleIdx="28" presStyleCnt="34"/>
      <dgm:spPr/>
    </dgm:pt>
    <dgm:pt modelId="{0441DDD7-30F8-4266-8994-B147E9B5621C}" type="pres">
      <dgm:prSet presAssocID="{C9835D88-4E44-4A8D-A70B-0AF00715D1FD}" presName="Child3Accent3" presStyleLbl="alignNode1" presStyleIdx="29" presStyleCnt="34"/>
      <dgm:spPr/>
    </dgm:pt>
    <dgm:pt modelId="{079941BE-F69F-4488-9741-85C692192BD9}" type="pres">
      <dgm:prSet presAssocID="{C9835D88-4E44-4A8D-A70B-0AF00715D1FD}" presName="Child3Accent4" presStyleLbl="alignNode1" presStyleIdx="30" presStyleCnt="34"/>
      <dgm:spPr/>
    </dgm:pt>
    <dgm:pt modelId="{F407BB81-8594-44E5-91B3-46149E262865}" type="pres">
      <dgm:prSet presAssocID="{C9835D88-4E44-4A8D-A70B-0AF00715D1FD}" presName="Child3Accent5" presStyleLbl="alignNode1" presStyleIdx="31" presStyleCnt="34"/>
      <dgm:spPr/>
    </dgm:pt>
    <dgm:pt modelId="{723B0E75-5F0D-4CE1-97BD-14A65C2A896D}" type="pres">
      <dgm:prSet presAssocID="{C9835D88-4E44-4A8D-A70B-0AF00715D1FD}" presName="Child3Accent6" presStyleLbl="alignNode1" presStyleIdx="32" presStyleCnt="34"/>
      <dgm:spPr/>
    </dgm:pt>
    <dgm:pt modelId="{8DADFD8F-08FE-49BB-BFE9-4E612B1A3171}" type="pres">
      <dgm:prSet presAssocID="{C9835D88-4E44-4A8D-A70B-0AF00715D1FD}" presName="Child3Accent7" presStyleLbl="alignNode1" presStyleIdx="33" presStyleCnt="34"/>
      <dgm:spPr/>
    </dgm:pt>
    <dgm:pt modelId="{A62E292F-DD3B-4D5E-8D6B-7CC9A11A3C23}" type="pres">
      <dgm:prSet presAssocID="{C9835D88-4E44-4A8D-A70B-0AF00715D1FD}" presName="Child3" presStyleLbl="revTx" presStyleIdx="2" presStyleCnt="3" custScaleX="139060" custLinFactNeighborX="7450" custLinFactNeighborY="-6981">
        <dgm:presLayoutVars>
          <dgm:chMax/>
          <dgm:chPref val="0"/>
          <dgm:bulletEnabled val="1"/>
        </dgm:presLayoutVars>
      </dgm:prSet>
      <dgm:spPr/>
      <dgm:t>
        <a:bodyPr/>
        <a:lstStyle/>
        <a:p>
          <a:endParaRPr lang="en-US"/>
        </a:p>
      </dgm:t>
    </dgm:pt>
  </dgm:ptLst>
  <dgm:cxnLst>
    <dgm:cxn modelId="{BEAD8310-8E9E-4A52-B72A-80854DB52481}" type="presOf" srcId="{C534C23F-D531-4ACE-BA1B-08637ED43D51}" destId="{2DF1885F-4219-4089-A26A-7BBF7070C45B}" srcOrd="0" destOrd="0" presId="urn:microsoft.com/office/officeart/2011/layout/ConvergingText"/>
    <dgm:cxn modelId="{14B1CB64-372F-4215-B01C-31EE6FCC169A}" type="presOf" srcId="{1179E54D-C75D-4444-8154-6067470BC8E1}" destId="{A8B77279-AAEA-450D-B670-B4074B34D591}" srcOrd="0" destOrd="0" presId="urn:microsoft.com/office/officeart/2011/layout/ConvergingText"/>
    <dgm:cxn modelId="{2248398B-CFE3-4BF6-9680-C6BB837A3EF3}" type="presOf" srcId="{D2368083-7304-4887-8F5C-484FFA8CD512}" destId="{50D5D81D-DD88-49A4-83F0-0AE7C074B40B}" srcOrd="0" destOrd="0" presId="urn:microsoft.com/office/officeart/2011/layout/ConvergingText"/>
    <dgm:cxn modelId="{2382BE0B-76BC-42AA-92B4-2055FE7F221E}" srcId="{1179E54D-C75D-4444-8154-6067470BC8E1}" destId="{C534C23F-D531-4ACE-BA1B-08637ED43D51}" srcOrd="0" destOrd="0" parTransId="{0BA7B031-C830-492E-A28F-A79F64755853}" sibTransId="{7D58A030-5107-48B9-9E2C-761F67E0DBC9}"/>
    <dgm:cxn modelId="{B2F3800F-8F6E-41B1-A744-FA47332523DE}" srcId="{C534C23F-D531-4ACE-BA1B-08637ED43D51}" destId="{D2368083-7304-4887-8F5C-484FFA8CD512}" srcOrd="1" destOrd="0" parTransId="{74DF3CA7-3086-4865-BF0E-1E8EC852796B}" sibTransId="{24D08F84-6B3C-4015-8EB3-BC438C61C8D4}"/>
    <dgm:cxn modelId="{71C3FBCC-0681-471C-ACF7-2CD8B77F9564}" type="presOf" srcId="{AB5D1800-729A-4470-8131-68FACB6A113A}" destId="{3A3D9E99-F009-40B4-AA39-334F4585791D}" srcOrd="0" destOrd="0" presId="urn:microsoft.com/office/officeart/2011/layout/ConvergingText"/>
    <dgm:cxn modelId="{7028A992-B100-40AA-9147-10B579CC93E2}" type="presOf" srcId="{C9835D88-4E44-4A8D-A70B-0AF00715D1FD}" destId="{A62E292F-DD3B-4D5E-8D6B-7CC9A11A3C23}" srcOrd="0" destOrd="0" presId="urn:microsoft.com/office/officeart/2011/layout/ConvergingText"/>
    <dgm:cxn modelId="{0F312DEE-86F8-490B-8920-04BFEE67631C}" srcId="{C534C23F-D531-4ACE-BA1B-08637ED43D51}" destId="{AB5D1800-729A-4470-8131-68FACB6A113A}" srcOrd="0" destOrd="0" parTransId="{28725A4A-FABE-48E9-84B5-946FB191F74B}" sibTransId="{EFD61123-543F-457C-9A3D-1951DF64B982}"/>
    <dgm:cxn modelId="{31A79193-2DBB-44AD-B138-B07300D4F49A}" srcId="{C534C23F-D531-4ACE-BA1B-08637ED43D51}" destId="{C9835D88-4E44-4A8D-A70B-0AF00715D1FD}" srcOrd="2" destOrd="0" parTransId="{0D90461B-698F-48F1-AC87-1E16398F7DAC}" sibTransId="{84ABE361-46AF-4890-BE68-B97820DDCCDC}"/>
    <dgm:cxn modelId="{7B798C5D-7FC2-4313-9407-219224FAE35B}" type="presParOf" srcId="{A8B77279-AAEA-450D-B670-B4074B34D591}" destId="{400ABD26-56D7-441E-9591-397D8E29D9E6}" srcOrd="0" destOrd="0" presId="urn:microsoft.com/office/officeart/2011/layout/ConvergingText"/>
    <dgm:cxn modelId="{4FD8E608-D886-4DCB-893E-4469581E26C0}" type="presParOf" srcId="{400ABD26-56D7-441E-9591-397D8E29D9E6}" destId="{5E7944D2-F170-4839-B192-B95791B73733}" srcOrd="0" destOrd="0" presId="urn:microsoft.com/office/officeart/2011/layout/ConvergingText"/>
    <dgm:cxn modelId="{227C200F-671F-42E2-9DEC-18A330C731FF}" type="presParOf" srcId="{400ABD26-56D7-441E-9591-397D8E29D9E6}" destId="{69436515-9961-482C-8F14-0387B9FF3FA2}" srcOrd="1" destOrd="0" presId="urn:microsoft.com/office/officeart/2011/layout/ConvergingText"/>
    <dgm:cxn modelId="{CC9B75C3-F9A9-4C6C-BBC8-52079779F849}" type="presParOf" srcId="{400ABD26-56D7-441E-9591-397D8E29D9E6}" destId="{7117DEC9-0E5A-4DFE-9AB1-EAB4C812D3E3}" srcOrd="2" destOrd="0" presId="urn:microsoft.com/office/officeart/2011/layout/ConvergingText"/>
    <dgm:cxn modelId="{0383A8EE-3308-4543-9832-9627269999AC}" type="presParOf" srcId="{400ABD26-56D7-441E-9591-397D8E29D9E6}" destId="{3D18BB51-AD0D-49A0-B1C2-0E29D13A1782}" srcOrd="3" destOrd="0" presId="urn:microsoft.com/office/officeart/2011/layout/ConvergingText"/>
    <dgm:cxn modelId="{391DAA4C-9DEA-484B-B511-69A369EFA0A8}" type="presParOf" srcId="{400ABD26-56D7-441E-9591-397D8E29D9E6}" destId="{53BA7B60-D7D9-4427-8359-7734F17C057F}" srcOrd="4" destOrd="0" presId="urn:microsoft.com/office/officeart/2011/layout/ConvergingText"/>
    <dgm:cxn modelId="{A3A751ED-E426-4FF1-BE9E-E18C5D08B011}" type="presParOf" srcId="{400ABD26-56D7-441E-9591-397D8E29D9E6}" destId="{5B1BC02A-9170-4D8B-B176-CB8C808802D1}" srcOrd="5" destOrd="0" presId="urn:microsoft.com/office/officeart/2011/layout/ConvergingText"/>
    <dgm:cxn modelId="{D075DD56-EDD7-44D6-9E67-9F5D31072B49}" type="presParOf" srcId="{400ABD26-56D7-441E-9591-397D8E29D9E6}" destId="{9ED9EC9F-6C04-4143-828C-6B2448CA7A8B}" srcOrd="6" destOrd="0" presId="urn:microsoft.com/office/officeart/2011/layout/ConvergingText"/>
    <dgm:cxn modelId="{EF57EFD4-0FF0-4497-BD3D-EFE75A7280BB}" type="presParOf" srcId="{400ABD26-56D7-441E-9591-397D8E29D9E6}" destId="{78F090E8-7304-41B3-85DB-C96284F70962}" srcOrd="7" destOrd="0" presId="urn:microsoft.com/office/officeart/2011/layout/ConvergingText"/>
    <dgm:cxn modelId="{C7976E88-14CA-44E3-8D38-F643650CBBF0}" type="presParOf" srcId="{400ABD26-56D7-441E-9591-397D8E29D9E6}" destId="{90EFE9E9-0CEE-4FF2-8DAF-541D2522213E}" srcOrd="8" destOrd="0" presId="urn:microsoft.com/office/officeart/2011/layout/ConvergingText"/>
    <dgm:cxn modelId="{C0765CBC-BF9A-4A94-87F3-EA2969834515}" type="presParOf" srcId="{400ABD26-56D7-441E-9591-397D8E29D9E6}" destId="{A855E0F6-276E-458E-AC05-3FA8D909663F}" srcOrd="9" destOrd="0" presId="urn:microsoft.com/office/officeart/2011/layout/ConvergingText"/>
    <dgm:cxn modelId="{7E235E8B-98D9-4DDD-9E93-BDA3C36F4443}" type="presParOf" srcId="{400ABD26-56D7-441E-9591-397D8E29D9E6}" destId="{2DF1885F-4219-4089-A26A-7BBF7070C45B}" srcOrd="10" destOrd="0" presId="urn:microsoft.com/office/officeart/2011/layout/ConvergingText"/>
    <dgm:cxn modelId="{D3EBC300-8BD6-4FFF-98E8-9F0EBC17A522}" type="presParOf" srcId="{400ABD26-56D7-441E-9591-397D8E29D9E6}" destId="{81D8F317-8E33-482F-8025-5F15515B251D}" srcOrd="11" destOrd="0" presId="urn:microsoft.com/office/officeart/2011/layout/ConvergingText"/>
    <dgm:cxn modelId="{85E66777-8F6D-4EAA-84C3-4F1710CF1782}" type="presParOf" srcId="{400ABD26-56D7-441E-9591-397D8E29D9E6}" destId="{2D08AC9C-14C0-481A-8299-E55C4CBC25B3}" srcOrd="12" destOrd="0" presId="urn:microsoft.com/office/officeart/2011/layout/ConvergingText"/>
    <dgm:cxn modelId="{3EB7B156-04C6-4CC8-B7C0-E1BCA2512477}" type="presParOf" srcId="{400ABD26-56D7-441E-9591-397D8E29D9E6}" destId="{00831A8E-01BA-41EE-AEB8-A1AC18089ADF}" srcOrd="13" destOrd="0" presId="urn:microsoft.com/office/officeart/2011/layout/ConvergingText"/>
    <dgm:cxn modelId="{87981D1D-5417-4981-A66A-E3ABC408FA1C}" type="presParOf" srcId="{400ABD26-56D7-441E-9591-397D8E29D9E6}" destId="{DBB272AA-D1AA-4B31-95CE-76D090B7BBBD}" srcOrd="14" destOrd="0" presId="urn:microsoft.com/office/officeart/2011/layout/ConvergingText"/>
    <dgm:cxn modelId="{20550408-4C3C-4DE2-8FCB-891D74EDE442}" type="presParOf" srcId="{400ABD26-56D7-441E-9591-397D8E29D9E6}" destId="{FD217685-D57D-414C-9C74-0052B3A0F55D}" srcOrd="15" destOrd="0" presId="urn:microsoft.com/office/officeart/2011/layout/ConvergingText"/>
    <dgm:cxn modelId="{51A4993E-B029-4339-8217-8EEB27FDC51A}" type="presParOf" srcId="{400ABD26-56D7-441E-9591-397D8E29D9E6}" destId="{95A8C9D0-65FA-4205-B422-EC8C8806B540}" srcOrd="16" destOrd="0" presId="urn:microsoft.com/office/officeart/2011/layout/ConvergingText"/>
    <dgm:cxn modelId="{CFF2F962-DB19-45C8-BA35-1AC2F47C5A75}" type="presParOf" srcId="{400ABD26-56D7-441E-9591-397D8E29D9E6}" destId="{874B4A15-A431-47D2-B9DE-D6ECAEECE6C7}" srcOrd="17" destOrd="0" presId="urn:microsoft.com/office/officeart/2011/layout/ConvergingText"/>
    <dgm:cxn modelId="{6201E4B0-05E9-474D-A39C-331553CA9A49}" type="presParOf" srcId="{400ABD26-56D7-441E-9591-397D8E29D9E6}" destId="{CDE6EBE6-8174-474D-8A98-F1A57F418691}" srcOrd="18" destOrd="0" presId="urn:microsoft.com/office/officeart/2011/layout/ConvergingText"/>
    <dgm:cxn modelId="{6CB5C411-EEF7-4C6D-80FA-2475B70C6CD7}" type="presParOf" srcId="{400ABD26-56D7-441E-9591-397D8E29D9E6}" destId="{A2DECB18-D335-41C3-B729-95EC1F91F592}" srcOrd="19" destOrd="0" presId="urn:microsoft.com/office/officeart/2011/layout/ConvergingText"/>
    <dgm:cxn modelId="{C7CAADEA-8E30-43A7-A89F-0EBA08B6F056}" type="presParOf" srcId="{400ABD26-56D7-441E-9591-397D8E29D9E6}" destId="{3A3D9E99-F009-40B4-AA39-334F4585791D}" srcOrd="20" destOrd="0" presId="urn:microsoft.com/office/officeart/2011/layout/ConvergingText"/>
    <dgm:cxn modelId="{395BAFEC-9964-4369-86BF-32A32F9F6AB4}" type="presParOf" srcId="{400ABD26-56D7-441E-9591-397D8E29D9E6}" destId="{6C1C64EC-0010-44D3-9C8A-1F253D98970D}" srcOrd="21" destOrd="0" presId="urn:microsoft.com/office/officeart/2011/layout/ConvergingText"/>
    <dgm:cxn modelId="{1B390243-61AD-4AFB-BB03-27C6E0C94F31}" type="presParOf" srcId="{400ABD26-56D7-441E-9591-397D8E29D9E6}" destId="{4F4005BD-5779-406A-A0E0-7669BEB177BA}" srcOrd="22" destOrd="0" presId="urn:microsoft.com/office/officeart/2011/layout/ConvergingText"/>
    <dgm:cxn modelId="{08772571-7936-4FFF-9B6C-5DFB63CE7CC7}" type="presParOf" srcId="{400ABD26-56D7-441E-9591-397D8E29D9E6}" destId="{14012632-051B-4C50-9754-1A00D407A38F}" srcOrd="23" destOrd="0" presId="urn:microsoft.com/office/officeart/2011/layout/ConvergingText"/>
    <dgm:cxn modelId="{A012FACA-020D-42B8-A3E5-B3C8DE1CBEEE}" type="presParOf" srcId="{400ABD26-56D7-441E-9591-397D8E29D9E6}" destId="{4F964AE2-9E71-4575-9C0E-C8858FC6E428}" srcOrd="24" destOrd="0" presId="urn:microsoft.com/office/officeart/2011/layout/ConvergingText"/>
    <dgm:cxn modelId="{05AD2767-2933-4DDB-925D-1BE3A8B3E5F7}" type="presParOf" srcId="{400ABD26-56D7-441E-9591-397D8E29D9E6}" destId="{2B9DC07C-7733-441E-B048-FDFDAFEFEFAE}" srcOrd="25" destOrd="0" presId="urn:microsoft.com/office/officeart/2011/layout/ConvergingText"/>
    <dgm:cxn modelId="{1B441803-EED4-4B5C-A7A6-4F6D3D520A01}" type="presParOf" srcId="{400ABD26-56D7-441E-9591-397D8E29D9E6}" destId="{C669A11C-6519-46E3-8740-44406BDAEC40}" srcOrd="26" destOrd="0" presId="urn:microsoft.com/office/officeart/2011/layout/ConvergingText"/>
    <dgm:cxn modelId="{6213C94F-4AC2-459C-8791-BCCDE2560A16}" type="presParOf" srcId="{400ABD26-56D7-441E-9591-397D8E29D9E6}" destId="{91645BCF-9CBA-4273-9502-0EF7BDDB175B}" srcOrd="27" destOrd="0" presId="urn:microsoft.com/office/officeart/2011/layout/ConvergingText"/>
    <dgm:cxn modelId="{36D71D11-0994-47C4-9D3E-E0F9F59C6196}" type="presParOf" srcId="{400ABD26-56D7-441E-9591-397D8E29D9E6}" destId="{50D5D81D-DD88-49A4-83F0-0AE7C074B40B}" srcOrd="28" destOrd="0" presId="urn:microsoft.com/office/officeart/2011/layout/ConvergingText"/>
    <dgm:cxn modelId="{2A19A9ED-89DC-4143-8C69-C6FDFDEC63D8}" type="presParOf" srcId="{400ABD26-56D7-441E-9591-397D8E29D9E6}" destId="{B0195437-D20B-4569-B390-7F8AF4F34219}" srcOrd="29" destOrd="0" presId="urn:microsoft.com/office/officeart/2011/layout/ConvergingText"/>
    <dgm:cxn modelId="{6E113C68-52D5-40BE-9B24-167B7ED805EB}" type="presParOf" srcId="{400ABD26-56D7-441E-9591-397D8E29D9E6}" destId="{CEC9BD59-5B81-4F74-A2B5-07FAEF156969}" srcOrd="30" destOrd="0" presId="urn:microsoft.com/office/officeart/2011/layout/ConvergingText"/>
    <dgm:cxn modelId="{0056036C-382E-470E-9B70-E2AF1E72201F}" type="presParOf" srcId="{400ABD26-56D7-441E-9591-397D8E29D9E6}" destId="{0441DDD7-30F8-4266-8994-B147E9B5621C}" srcOrd="31" destOrd="0" presId="urn:microsoft.com/office/officeart/2011/layout/ConvergingText"/>
    <dgm:cxn modelId="{969DEA2C-8456-40E7-AEAA-07936ED97A43}" type="presParOf" srcId="{400ABD26-56D7-441E-9591-397D8E29D9E6}" destId="{079941BE-F69F-4488-9741-85C692192BD9}" srcOrd="32" destOrd="0" presId="urn:microsoft.com/office/officeart/2011/layout/ConvergingText"/>
    <dgm:cxn modelId="{B8AA3F18-5A1F-495B-9E25-4141134DE4C4}" type="presParOf" srcId="{400ABD26-56D7-441E-9591-397D8E29D9E6}" destId="{F407BB81-8594-44E5-91B3-46149E262865}" srcOrd="33" destOrd="0" presId="urn:microsoft.com/office/officeart/2011/layout/ConvergingText"/>
    <dgm:cxn modelId="{9E2A6780-BEE6-4AD2-926F-0C33EEAB7F80}" type="presParOf" srcId="{400ABD26-56D7-441E-9591-397D8E29D9E6}" destId="{723B0E75-5F0D-4CE1-97BD-14A65C2A896D}" srcOrd="34" destOrd="0" presId="urn:microsoft.com/office/officeart/2011/layout/ConvergingText"/>
    <dgm:cxn modelId="{4D5B1481-24C8-43B3-99D6-AC02BAF58D53}" type="presParOf" srcId="{400ABD26-56D7-441E-9591-397D8E29D9E6}" destId="{8DADFD8F-08FE-49BB-BFE9-4E612B1A3171}" srcOrd="35" destOrd="0" presId="urn:microsoft.com/office/officeart/2011/layout/ConvergingText"/>
    <dgm:cxn modelId="{9BF28A9A-DAE7-4D74-AA26-EFA09BDAA338}" type="presParOf" srcId="{400ABD26-56D7-441E-9591-397D8E29D9E6}" destId="{A62E292F-DD3B-4D5E-8D6B-7CC9A11A3C23}"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944D2-F170-4839-B192-B95791B73733}">
      <dsp:nvSpPr>
        <dsp:cNvPr id="0" name=""/>
        <dsp:cNvSpPr/>
      </dsp:nvSpPr>
      <dsp:spPr>
        <a:xfrm>
          <a:off x="6527180"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36515-9961-482C-8F14-0387B9FF3FA2}">
      <dsp:nvSpPr>
        <dsp:cNvPr id="0" name=""/>
        <dsp:cNvSpPr/>
      </dsp:nvSpPr>
      <dsp:spPr>
        <a:xfrm>
          <a:off x="6203744"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7DEC9-0E5A-4DFE-9AB1-EAB4C812D3E3}">
      <dsp:nvSpPr>
        <dsp:cNvPr id="0" name=""/>
        <dsp:cNvSpPr/>
      </dsp:nvSpPr>
      <dsp:spPr>
        <a:xfrm>
          <a:off x="5880307"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8BB51-AD0D-49A0-B1C2-0E29D13A1782}">
      <dsp:nvSpPr>
        <dsp:cNvPr id="0" name=""/>
        <dsp:cNvSpPr/>
      </dsp:nvSpPr>
      <dsp:spPr>
        <a:xfrm>
          <a:off x="5557486"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A7B60-D7D9-4427-8359-7734F17C057F}">
      <dsp:nvSpPr>
        <dsp:cNvPr id="0" name=""/>
        <dsp:cNvSpPr/>
      </dsp:nvSpPr>
      <dsp:spPr>
        <a:xfrm>
          <a:off x="5234049"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BC02A-9170-4D8B-B176-CB8C808802D1}">
      <dsp:nvSpPr>
        <dsp:cNvPr id="0" name=""/>
        <dsp:cNvSpPr/>
      </dsp:nvSpPr>
      <dsp:spPr>
        <a:xfrm>
          <a:off x="4734137" y="2092082"/>
          <a:ext cx="352951" cy="35323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9EC9F-6C04-4143-828C-6B2448CA7A8B}">
      <dsp:nvSpPr>
        <dsp:cNvPr id="0" name=""/>
        <dsp:cNvSpPr/>
      </dsp:nvSpPr>
      <dsp:spPr>
        <a:xfrm>
          <a:off x="6239408" y="1815762"/>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090E8-7304-41B3-85DB-C96284F70962}">
      <dsp:nvSpPr>
        <dsp:cNvPr id="0" name=""/>
        <dsp:cNvSpPr/>
      </dsp:nvSpPr>
      <dsp:spPr>
        <a:xfrm>
          <a:off x="6239408" y="2547487"/>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FE9E9-0CEE-4FF2-8DAF-541D2522213E}">
      <dsp:nvSpPr>
        <dsp:cNvPr id="0" name=""/>
        <dsp:cNvSpPr/>
      </dsp:nvSpPr>
      <dsp:spPr>
        <a:xfrm>
          <a:off x="6396822" y="1974239"/>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5E0F6-276E-458E-AC05-3FA8D909663F}">
      <dsp:nvSpPr>
        <dsp:cNvPr id="0" name=""/>
        <dsp:cNvSpPr/>
      </dsp:nvSpPr>
      <dsp:spPr>
        <a:xfrm>
          <a:off x="6407275" y="2389880"/>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1885F-4219-4089-A26A-7BBF7070C45B}">
      <dsp:nvSpPr>
        <dsp:cNvPr id="0" name=""/>
        <dsp:cNvSpPr/>
      </dsp:nvSpPr>
      <dsp:spPr>
        <a:xfrm>
          <a:off x="2800897" y="1375160"/>
          <a:ext cx="1786894" cy="178707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pitchFamily="18" charset="0"/>
            </a:rPr>
            <a:t>Refreeze</a:t>
          </a:r>
          <a:endParaRPr lang="en-US" sz="2400" kern="1200" dirty="0">
            <a:latin typeface="Georgia" pitchFamily="18" charset="0"/>
          </a:endParaRPr>
        </a:p>
      </dsp:txBody>
      <dsp:txXfrm>
        <a:off x="3062582" y="1636872"/>
        <a:ext cx="1263524" cy="1263655"/>
      </dsp:txXfrm>
    </dsp:sp>
    <dsp:sp modelId="{81D8F317-8E33-482F-8025-5F15515B251D}">
      <dsp:nvSpPr>
        <dsp:cNvPr id="0" name=""/>
        <dsp:cNvSpPr/>
      </dsp:nvSpPr>
      <dsp:spPr>
        <a:xfrm>
          <a:off x="2667464" y="1222487"/>
          <a:ext cx="352951" cy="35323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8AC9C-14C0-481A-8299-E55C4CBC25B3}">
      <dsp:nvSpPr>
        <dsp:cNvPr id="0" name=""/>
        <dsp:cNvSpPr/>
      </dsp:nvSpPr>
      <dsp:spPr>
        <a:xfrm>
          <a:off x="2441181"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31A8E-01BA-41EE-AEB8-A1AC18089ADF}">
      <dsp:nvSpPr>
        <dsp:cNvPr id="0" name=""/>
        <dsp:cNvSpPr/>
      </dsp:nvSpPr>
      <dsp:spPr>
        <a:xfrm>
          <a:off x="2064248"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272AA-D1AA-4B31-95CE-76D090B7BBBD}">
      <dsp:nvSpPr>
        <dsp:cNvPr id="0" name=""/>
        <dsp:cNvSpPr/>
      </dsp:nvSpPr>
      <dsp:spPr>
        <a:xfrm>
          <a:off x="1687316"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17685-D57D-414C-9C74-0052B3A0F55D}">
      <dsp:nvSpPr>
        <dsp:cNvPr id="0" name=""/>
        <dsp:cNvSpPr/>
      </dsp:nvSpPr>
      <dsp:spPr>
        <a:xfrm>
          <a:off x="1310383"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8C9D0-65FA-4205-B422-EC8C8806B540}">
      <dsp:nvSpPr>
        <dsp:cNvPr id="0" name=""/>
        <dsp:cNvSpPr/>
      </dsp:nvSpPr>
      <dsp:spPr>
        <a:xfrm>
          <a:off x="932836"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B4A15-A431-47D2-B9DE-D6ECAEECE6C7}">
      <dsp:nvSpPr>
        <dsp:cNvPr id="0" name=""/>
        <dsp:cNvSpPr/>
      </dsp:nvSpPr>
      <dsp:spPr>
        <a:xfrm>
          <a:off x="555903" y="1036146"/>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D9E99-F009-40B4-AA39-334F4585791D}">
      <dsp:nvSpPr>
        <dsp:cNvPr id="0" name=""/>
        <dsp:cNvSpPr/>
      </dsp:nvSpPr>
      <dsp:spPr>
        <a:xfrm>
          <a:off x="228592" y="533398"/>
          <a:ext cx="3004398" cy="45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kern="1200" dirty="0" smtClean="0">
              <a:latin typeface="Georgia" pitchFamily="18" charset="0"/>
            </a:rPr>
            <a:t>Soil with contaminant</a:t>
          </a:r>
          <a:endParaRPr lang="en-US" sz="2000" kern="1200" dirty="0">
            <a:latin typeface="Georgia" pitchFamily="18" charset="0"/>
          </a:endParaRPr>
        </a:p>
      </dsp:txBody>
      <dsp:txXfrm>
        <a:off x="228592" y="533398"/>
        <a:ext cx="3004398" cy="453953"/>
      </dsp:txXfrm>
    </dsp:sp>
    <dsp:sp modelId="{6C1C64EC-0010-44D3-9C8A-1F253D98970D}">
      <dsp:nvSpPr>
        <dsp:cNvPr id="0" name=""/>
        <dsp:cNvSpPr/>
      </dsp:nvSpPr>
      <dsp:spPr>
        <a:xfrm>
          <a:off x="2300984" y="2092082"/>
          <a:ext cx="352951" cy="35323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005BD-5779-406A-A0E0-7669BEB177BA}">
      <dsp:nvSpPr>
        <dsp:cNvPr id="0" name=""/>
        <dsp:cNvSpPr/>
      </dsp:nvSpPr>
      <dsp:spPr>
        <a:xfrm>
          <a:off x="1951722"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12632-051B-4C50-9754-1A00D407A38F}">
      <dsp:nvSpPr>
        <dsp:cNvPr id="0" name=""/>
        <dsp:cNvSpPr/>
      </dsp:nvSpPr>
      <dsp:spPr>
        <a:xfrm>
          <a:off x="1603075"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64AE2-9E71-4575-9C0E-C8858FC6E428}">
      <dsp:nvSpPr>
        <dsp:cNvPr id="0" name=""/>
        <dsp:cNvSpPr/>
      </dsp:nvSpPr>
      <dsp:spPr>
        <a:xfrm>
          <a:off x="1253813"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DC07C-7733-441E-B048-FDFDAFEFEFAE}">
      <dsp:nvSpPr>
        <dsp:cNvPr id="0" name=""/>
        <dsp:cNvSpPr/>
      </dsp:nvSpPr>
      <dsp:spPr>
        <a:xfrm>
          <a:off x="905165"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9A11C-6519-46E3-8740-44406BDAEC40}">
      <dsp:nvSpPr>
        <dsp:cNvPr id="0" name=""/>
        <dsp:cNvSpPr/>
      </dsp:nvSpPr>
      <dsp:spPr>
        <a:xfrm>
          <a:off x="555903" y="2180318"/>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5D81D-DD88-49A4-83F0-0AE7C074B40B}">
      <dsp:nvSpPr>
        <dsp:cNvPr id="0" name=""/>
        <dsp:cNvSpPr/>
      </dsp:nvSpPr>
      <dsp:spPr>
        <a:xfrm>
          <a:off x="228595" y="1610708"/>
          <a:ext cx="2669761" cy="45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kern="1200" dirty="0" smtClean="0">
              <a:latin typeface="Georgia" pitchFamily="18" charset="0"/>
            </a:rPr>
            <a:t>Glass-forming material</a:t>
          </a:r>
          <a:endParaRPr lang="en-US" sz="2000" kern="1200" dirty="0">
            <a:latin typeface="Georgia" pitchFamily="18" charset="0"/>
          </a:endParaRPr>
        </a:p>
      </dsp:txBody>
      <dsp:txXfrm>
        <a:off x="228595" y="1610708"/>
        <a:ext cx="2669761" cy="453953"/>
      </dsp:txXfrm>
    </dsp:sp>
    <dsp:sp modelId="{B0195437-D20B-4569-B390-7F8AF4F34219}">
      <dsp:nvSpPr>
        <dsp:cNvPr id="0" name=""/>
        <dsp:cNvSpPr/>
      </dsp:nvSpPr>
      <dsp:spPr>
        <a:xfrm>
          <a:off x="2667464" y="2947163"/>
          <a:ext cx="352951" cy="35323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9BD59-5B81-4F74-A2B5-07FAEF156969}">
      <dsp:nvSpPr>
        <dsp:cNvPr id="0" name=""/>
        <dsp:cNvSpPr/>
      </dsp:nvSpPr>
      <dsp:spPr>
        <a:xfrm>
          <a:off x="2441181"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1DDD7-30F8-4266-8994-B147E9B5621C}">
      <dsp:nvSpPr>
        <dsp:cNvPr id="0" name=""/>
        <dsp:cNvSpPr/>
      </dsp:nvSpPr>
      <dsp:spPr>
        <a:xfrm>
          <a:off x="2064248"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941BE-F69F-4488-9741-85C692192BD9}">
      <dsp:nvSpPr>
        <dsp:cNvPr id="0" name=""/>
        <dsp:cNvSpPr/>
      </dsp:nvSpPr>
      <dsp:spPr>
        <a:xfrm>
          <a:off x="1687316"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7BB81-8594-44E5-91B3-46149E262865}">
      <dsp:nvSpPr>
        <dsp:cNvPr id="0" name=""/>
        <dsp:cNvSpPr/>
      </dsp:nvSpPr>
      <dsp:spPr>
        <a:xfrm>
          <a:off x="1310383"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B0E75-5F0D-4CE1-97BD-14A65C2A896D}">
      <dsp:nvSpPr>
        <dsp:cNvPr id="0" name=""/>
        <dsp:cNvSpPr/>
      </dsp:nvSpPr>
      <dsp:spPr>
        <a:xfrm>
          <a:off x="932836"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DFD8F-08FE-49BB-BFE9-4E612B1A3171}">
      <dsp:nvSpPr>
        <dsp:cNvPr id="0" name=""/>
        <dsp:cNvSpPr/>
      </dsp:nvSpPr>
      <dsp:spPr>
        <a:xfrm>
          <a:off x="555903" y="3306785"/>
          <a:ext cx="176475" cy="17647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E292F-DD3B-4D5E-8D6B-7CC9A11A3C23}">
      <dsp:nvSpPr>
        <dsp:cNvPr id="0" name=""/>
        <dsp:cNvSpPr/>
      </dsp:nvSpPr>
      <dsp:spPr>
        <a:xfrm>
          <a:off x="304796" y="2819399"/>
          <a:ext cx="2876480" cy="45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n-US" sz="2000" kern="1200" dirty="0" smtClean="0">
              <a:latin typeface="Georgia" pitchFamily="18" charset="0"/>
            </a:rPr>
            <a:t>Heat to melt</a:t>
          </a:r>
          <a:endParaRPr lang="en-US" sz="2000" kern="1200" dirty="0">
            <a:latin typeface="Georgia" pitchFamily="18" charset="0"/>
          </a:endParaRPr>
        </a:p>
      </dsp:txBody>
      <dsp:txXfrm>
        <a:off x="304796" y="2819399"/>
        <a:ext cx="2876480" cy="453953"/>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3C724-2663-4EF5-A675-32BE15F9DE7E}" type="datetimeFigureOut">
              <a:rPr lang="en-US" smtClean="0"/>
              <a:t>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56729-7D39-40B2-B23D-37ECF0B10CEA}" type="slidenum">
              <a:rPr lang="en-US" smtClean="0"/>
              <a:t>‹#›</a:t>
            </a:fld>
            <a:endParaRPr lang="en-US"/>
          </a:p>
        </p:txBody>
      </p:sp>
    </p:spTree>
    <p:extLst>
      <p:ext uri="{BB962C8B-B14F-4D97-AF65-F5344CB8AC3E}">
        <p14:creationId xmlns:p14="http://schemas.microsoft.com/office/powerpoint/2010/main" val="102980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typical</a:t>
            </a:r>
            <a:r>
              <a:rPr lang="en-US" baseline="0" dirty="0" smtClean="0"/>
              <a:t> value for water content?</a:t>
            </a: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5</a:t>
            </a:fld>
            <a:endParaRPr lang="en-US"/>
          </a:p>
        </p:txBody>
      </p:sp>
    </p:spTree>
    <p:extLst>
      <p:ext uri="{BB962C8B-B14F-4D97-AF65-F5344CB8AC3E}">
        <p14:creationId xmlns:p14="http://schemas.microsoft.com/office/powerpoint/2010/main" val="163336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contaminants at concentrations</a:t>
            </a:r>
            <a:r>
              <a:rPr lang="en-US" baseline="0" dirty="0" smtClean="0"/>
              <a:t> of 5 to 10% by weight and inorganic contaminants at concentrations of 5 to 15% by weight. </a:t>
            </a: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6</a:t>
            </a:fld>
            <a:endParaRPr lang="en-US"/>
          </a:p>
        </p:txBody>
      </p:sp>
    </p:spTree>
    <p:extLst>
      <p:ext uri="{BB962C8B-B14F-4D97-AF65-F5344CB8AC3E}">
        <p14:creationId xmlns:p14="http://schemas.microsoft.com/office/powerpoint/2010/main" val="203381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7</a:t>
            </a:fld>
            <a:endParaRPr lang="en-US"/>
          </a:p>
        </p:txBody>
      </p:sp>
    </p:spTree>
    <p:extLst>
      <p:ext uri="{BB962C8B-B14F-4D97-AF65-F5344CB8AC3E}">
        <p14:creationId xmlns:p14="http://schemas.microsoft.com/office/powerpoint/2010/main" val="145061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small piece of black glass representing the amount of vitrified highly radioactive waste that would be produced in respect of one person’s lifetime electricity consumption if it were all nuclear. It amounts to about five cubic inches.</a:t>
            </a: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13</a:t>
            </a:fld>
            <a:endParaRPr lang="en-US"/>
          </a:p>
        </p:txBody>
      </p:sp>
    </p:spTree>
    <p:extLst>
      <p:ext uri="{BB962C8B-B14F-4D97-AF65-F5344CB8AC3E}">
        <p14:creationId xmlns:p14="http://schemas.microsoft.com/office/powerpoint/2010/main" val="160976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Wet</a:t>
            </a:r>
            <a:r>
              <a:rPr lang="en-US" baseline="0" dirty="0" smtClean="0"/>
              <a:t> soil requires extra energy input to dry the soil, if the water recharge rate in the site exceeds the drying and melting rate of the soil, </a:t>
            </a:r>
            <a:r>
              <a:rPr lang="en-US" baseline="0" dirty="0" err="1" smtClean="0"/>
              <a:t>vitrification</a:t>
            </a:r>
            <a:r>
              <a:rPr lang="en-US" baseline="0" dirty="0" smtClean="0"/>
              <a:t> would be limited. Also the cost of remediation may increase by 10% for wet soils treatment. </a:t>
            </a:r>
          </a:p>
          <a:p>
            <a:pPr marL="228600" indent="-228600">
              <a:buAutoNum type="arabicPeriod"/>
            </a:pPr>
            <a:r>
              <a:rPr lang="en-US" baseline="0" dirty="0" smtClean="0"/>
              <a:t>The depth is influenced by several factors, such as spacing between electrodes, amount of power available, variations in soil composition and depth to groundwater. </a:t>
            </a:r>
          </a:p>
          <a:p>
            <a:pPr marL="228600" indent="-228600">
              <a:buAutoNum type="arabicPeriod"/>
            </a:pPr>
            <a:r>
              <a:rPr lang="en-US" baseline="0" dirty="0" smtClean="0"/>
              <a:t>3. If the natural material do not meet this requirement, fluxing materials such as sodium carbonate can be added to be base material. </a:t>
            </a:r>
          </a:p>
          <a:p>
            <a:pPr marL="228600" indent="-228600">
              <a:buAutoNum type="arabicPeriod"/>
            </a:pPr>
            <a:r>
              <a:rPr lang="en-US" baseline="0" dirty="0" smtClean="0"/>
              <a:t>For such kind of sites, insulating refractory walls can be installed but increasing costs.</a:t>
            </a:r>
          </a:p>
          <a:p>
            <a:pPr marL="228600" indent="-228600">
              <a:buAutoNum type="arabicPeriod"/>
            </a:pPr>
            <a:r>
              <a:rPr lang="en-US" baseline="0" dirty="0" smtClean="0"/>
              <a:t>This is because the sudden release of gases may exceed the heat load and volumetric capacity of the off-gas treatment system. Therefore, the amounts of contaminants which can be present for treatment by ISV are determined by the heat removal capacity of the off-gas treatment system.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14</a:t>
            </a:fld>
            <a:endParaRPr lang="en-US"/>
          </a:p>
        </p:txBody>
      </p:sp>
    </p:spTree>
    <p:extLst>
      <p:ext uri="{BB962C8B-B14F-4D97-AF65-F5344CB8AC3E}">
        <p14:creationId xmlns:p14="http://schemas.microsoft.com/office/powerpoint/2010/main" val="73906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recent years, cost estimates for ISV range from $300 to 650 per ton of contaminated soil treated. The most significant factor influencing cost is the depth of the soil to be treated. </a:t>
            </a: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15</a:t>
            </a:fld>
            <a:endParaRPr lang="en-US"/>
          </a:p>
        </p:txBody>
      </p:sp>
    </p:spTree>
    <p:extLst>
      <p:ext uri="{BB962C8B-B14F-4D97-AF65-F5344CB8AC3E}">
        <p14:creationId xmlns:p14="http://schemas.microsoft.com/office/powerpoint/2010/main" val="402696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treating waste materials for which only one remediation technology would be sufficient, </a:t>
            </a:r>
            <a:r>
              <a:rPr lang="en-US" baseline="0" dirty="0" err="1" smtClean="0"/>
              <a:t>vitrification</a:t>
            </a:r>
            <a:r>
              <a:rPr lang="en-US" baseline="0" dirty="0" smtClean="0"/>
              <a:t> is not recommended because of its higher unit cost than other conventional technologies. However, when treating waste materials that more than 1 technology are needed, </a:t>
            </a:r>
            <a:r>
              <a:rPr lang="en-US" baseline="0" dirty="0" err="1" smtClean="0"/>
              <a:t>vitrification</a:t>
            </a:r>
            <a:r>
              <a:rPr lang="en-US" baseline="0" dirty="0" smtClean="0"/>
              <a:t> can be a cost-effective remediation method for site containing various kinds of waste or contaminants.</a:t>
            </a:r>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16</a:t>
            </a:fld>
            <a:endParaRPr lang="en-US"/>
          </a:p>
        </p:txBody>
      </p:sp>
    </p:spTree>
    <p:extLst>
      <p:ext uri="{BB962C8B-B14F-4D97-AF65-F5344CB8AC3E}">
        <p14:creationId xmlns:p14="http://schemas.microsoft.com/office/powerpoint/2010/main" val="297095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discusses specific federal environmental regulations pertinent to the operation of the ISV remediation technology, including the transport, treatment, storage, and disposal of wastes and treatment residuals. </a:t>
            </a:r>
          </a:p>
          <a:p>
            <a:r>
              <a:rPr lang="en-US" baseline="0" dirty="0" smtClean="0"/>
              <a:t>State and local regulatory requirements could be more stringent, must also be addressed by remedial managers.</a:t>
            </a:r>
          </a:p>
          <a:p>
            <a:endParaRPr lang="en-US" dirty="0"/>
          </a:p>
        </p:txBody>
      </p:sp>
      <p:sp>
        <p:nvSpPr>
          <p:cNvPr id="4" name="Slide Number Placeholder 3"/>
          <p:cNvSpPr>
            <a:spLocks noGrp="1"/>
          </p:cNvSpPr>
          <p:nvPr>
            <p:ph type="sldNum" sz="quarter" idx="10"/>
          </p:nvPr>
        </p:nvSpPr>
        <p:spPr/>
        <p:txBody>
          <a:bodyPr/>
          <a:lstStyle/>
          <a:p>
            <a:fld id="{17956729-7D39-40B2-B23D-37ECF0B10CEA}" type="slidenum">
              <a:rPr lang="en-US" smtClean="0"/>
              <a:t>17</a:t>
            </a:fld>
            <a:endParaRPr lang="en-US"/>
          </a:p>
        </p:txBody>
      </p:sp>
    </p:spTree>
    <p:extLst>
      <p:ext uri="{BB962C8B-B14F-4D97-AF65-F5344CB8AC3E}">
        <p14:creationId xmlns:p14="http://schemas.microsoft.com/office/powerpoint/2010/main" val="407362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www.alcor.org/Library/html/vitrification.html%3e" TargetMode="External"/><Relationship Id="rId3" Type="http://schemas.openxmlformats.org/officeDocument/2006/relationships/hyperlink" Target="http://en.wikipedia.org/wiki/Radioactive_waste#Vitrification&gt;" TargetMode="External"/><Relationship Id="rId7" Type="http://schemas.openxmlformats.org/officeDocument/2006/relationships/hyperlink" Target="http://www.hanfordvitplant.com/%3e" TargetMode="External"/><Relationship Id="rId2" Type="http://schemas.openxmlformats.org/officeDocument/2006/relationships/hyperlink" Target="http://en.wikipedia.org/wiki/Vitrification%3e" TargetMode="External"/><Relationship Id="rId1" Type="http://schemas.openxmlformats.org/officeDocument/2006/relationships/slideLayout" Target="../slideLayouts/slideLayout2.xml"/><Relationship Id="rId6" Type="http://schemas.openxmlformats.org/officeDocument/2006/relationships/hyperlink" Target="http://link.springer.com/article/10.1007/s11661-010-0525-7/fulltext.html%3e" TargetMode="External"/><Relationship Id="rId5" Type="http://schemas.openxmlformats.org/officeDocument/2006/relationships/hyperlink" Target="http://pslc.ws/macrog/tg.htm%3e" TargetMode="External"/><Relationship Id="rId4" Type="http://schemas.openxmlformats.org/officeDocument/2006/relationships/hyperlink" Target="http://zeus.plmsc.psu.edu/~manias/MatSE259/lecture7.pdf%3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geoengineer.org/education/web-based-class-projects/geoenvironmental-remediation-technolog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5"/>
          </a:xfrm>
        </p:spPr>
        <p:txBody>
          <a:bodyPr>
            <a:normAutofit/>
          </a:bodyPr>
          <a:lstStyle/>
          <a:p>
            <a:r>
              <a:rPr lang="en-US" sz="4000" dirty="0" smtClean="0">
                <a:latin typeface="Georgia" pitchFamily="18" charset="0"/>
              </a:rPr>
              <a:t>Web-based Class Project</a:t>
            </a:r>
            <a:br>
              <a:rPr lang="en-US" sz="4000" dirty="0" smtClean="0">
                <a:latin typeface="Georgia" pitchFamily="18" charset="0"/>
              </a:rPr>
            </a:br>
            <a:r>
              <a:rPr lang="en-US" sz="4000" dirty="0" smtClean="0">
                <a:latin typeface="Georgia" pitchFamily="18" charset="0"/>
              </a:rPr>
              <a:t>on Geoenvironmental Remediation</a:t>
            </a:r>
            <a:endParaRPr lang="en-US" sz="4000" dirty="0">
              <a:latin typeface="Georgia" pitchFamily="18" charset="0"/>
            </a:endParaRPr>
          </a:p>
        </p:txBody>
      </p:sp>
      <p:sp>
        <p:nvSpPr>
          <p:cNvPr id="3" name="Subtitle 2"/>
          <p:cNvSpPr>
            <a:spLocks noGrp="1"/>
          </p:cNvSpPr>
          <p:nvPr>
            <p:ph type="subTitle" idx="1"/>
          </p:nvPr>
        </p:nvSpPr>
        <p:spPr>
          <a:xfrm>
            <a:off x="1676400" y="4953000"/>
            <a:ext cx="6400800" cy="1752600"/>
          </a:xfrm>
        </p:spPr>
        <p:txBody>
          <a:bodyPr>
            <a:normAutofit fontScale="55000" lnSpcReduction="20000"/>
          </a:bodyPr>
          <a:lstStyle/>
          <a:p>
            <a:r>
              <a:rPr lang="en-US" dirty="0" smtClean="0">
                <a:solidFill>
                  <a:schemeClr val="tx1"/>
                </a:solidFill>
                <a:latin typeface="Georgia" pitchFamily="18" charset="0"/>
              </a:rPr>
              <a:t>Report prepared as part of course </a:t>
            </a:r>
          </a:p>
          <a:p>
            <a:r>
              <a:rPr lang="en-US" b="1" dirty="0" smtClean="0">
                <a:solidFill>
                  <a:schemeClr val="tx1"/>
                </a:solidFill>
                <a:latin typeface="Georgia" pitchFamily="18" charset="0"/>
              </a:rPr>
              <a:t>CEE 549: Geoenvironmental Engineering </a:t>
            </a:r>
          </a:p>
          <a:p>
            <a:r>
              <a:rPr lang="en-US" dirty="0" smtClean="0">
                <a:solidFill>
                  <a:schemeClr val="tx1"/>
                </a:solidFill>
                <a:latin typeface="Georgia" pitchFamily="18" charset="0"/>
              </a:rPr>
              <a:t>Winter 2013 Semester</a:t>
            </a:r>
          </a:p>
          <a:p>
            <a:r>
              <a:rPr lang="en-US" i="1" dirty="0" smtClean="0">
                <a:solidFill>
                  <a:schemeClr val="tx1"/>
                </a:solidFill>
                <a:latin typeface="Georgia" pitchFamily="18" charset="0"/>
              </a:rPr>
              <a:t>Instructor: Professor Dimitrios Zekkos</a:t>
            </a:r>
          </a:p>
          <a:p>
            <a:r>
              <a:rPr lang="en-US" b="1" dirty="0" smtClean="0">
                <a:solidFill>
                  <a:schemeClr val="tx1"/>
                </a:solidFill>
                <a:latin typeface="Georgia" pitchFamily="18" charset="0"/>
              </a:rPr>
              <a:t>Department of Civil and Environmental Engineering </a:t>
            </a:r>
          </a:p>
          <a:p>
            <a:r>
              <a:rPr lang="en-US" b="1" dirty="0" smtClean="0">
                <a:solidFill>
                  <a:schemeClr val="tx1"/>
                </a:solidFill>
                <a:latin typeface="Georgia" pitchFamily="18" charset="0"/>
              </a:rPr>
              <a:t>University of Michigan</a:t>
            </a:r>
            <a:endParaRPr lang="en-US" b="1" dirty="0">
              <a:solidFill>
                <a:schemeClr val="tx1"/>
              </a:solidFill>
              <a:latin typeface="Georgia" pitchFamily="18" charset="0"/>
            </a:endParaRPr>
          </a:p>
        </p:txBody>
      </p:sp>
      <p:sp>
        <p:nvSpPr>
          <p:cNvPr id="4" name="Title 1"/>
          <p:cNvSpPr txBox="1">
            <a:spLocks/>
          </p:cNvSpPr>
          <p:nvPr/>
        </p:nvSpPr>
        <p:spPr>
          <a:xfrm>
            <a:off x="793335" y="1219200"/>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Georgia" pitchFamily="18" charset="0"/>
              </a:rPr>
              <a:t>VITRIFICATION</a:t>
            </a:r>
            <a:endParaRPr lang="en-US" b="1" dirty="0">
              <a:latin typeface="Georgia" pitchFamily="18" charset="0"/>
            </a:endParaRPr>
          </a:p>
        </p:txBody>
      </p:sp>
      <p:sp>
        <p:nvSpPr>
          <p:cNvPr id="5" name="Title 1"/>
          <p:cNvSpPr txBox="1">
            <a:spLocks/>
          </p:cNvSpPr>
          <p:nvPr/>
        </p:nvSpPr>
        <p:spPr>
          <a:xfrm>
            <a:off x="793335" y="2438400"/>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smtClean="0">
                <a:latin typeface="Georgia" pitchFamily="18" charset="0"/>
              </a:rPr>
              <a:t>Prepared by:</a:t>
            </a:r>
          </a:p>
          <a:p>
            <a:endParaRPr lang="en-US" dirty="0"/>
          </a:p>
        </p:txBody>
      </p:sp>
      <p:sp>
        <p:nvSpPr>
          <p:cNvPr id="6" name="Rectangle 5"/>
          <p:cNvSpPr/>
          <p:nvPr/>
        </p:nvSpPr>
        <p:spPr>
          <a:xfrm>
            <a:off x="2286000" y="4183618"/>
            <a:ext cx="4572000" cy="369332"/>
          </a:xfrm>
          <a:prstGeom prst="rect">
            <a:avLst/>
          </a:prstGeom>
        </p:spPr>
        <p:txBody>
          <a:bodyPr>
            <a:spAutoFit/>
          </a:bodyPr>
          <a:lstStyle/>
          <a:p>
            <a:r>
              <a:rPr lang="en-US" b="1" dirty="0" smtClean="0">
                <a:latin typeface="Georgia" pitchFamily="18" charset="0"/>
              </a:rPr>
              <a:t>         </a:t>
            </a:r>
            <a:r>
              <a:rPr lang="en-US" b="1" dirty="0" err="1" smtClean="0">
                <a:latin typeface="Georgia" pitchFamily="18" charset="0"/>
              </a:rPr>
              <a:t>Zh</a:t>
            </a:r>
            <a:r>
              <a:rPr lang="en-US" b="1" dirty="0" err="1" smtClean="0">
                <a:latin typeface="Georgia" pitchFamily="18" charset="0"/>
              </a:rPr>
              <a:t>i</a:t>
            </a:r>
            <a:r>
              <a:rPr lang="en-US" b="1" dirty="0" smtClean="0">
                <a:latin typeface="Georgia" pitchFamily="18" charset="0"/>
              </a:rPr>
              <a:t> Li</a:t>
            </a:r>
            <a:endParaRPr lang="en-US" b="1" dirty="0" smtClean="0">
              <a:latin typeface="Georgia" pitchFamily="18" charset="0"/>
            </a:endParaRPr>
          </a:p>
        </p:txBody>
      </p:sp>
      <p:sp>
        <p:nvSpPr>
          <p:cNvPr id="7" name="Rectangle 6"/>
          <p:cNvSpPr/>
          <p:nvPr/>
        </p:nvSpPr>
        <p:spPr>
          <a:xfrm>
            <a:off x="4802881" y="4183618"/>
            <a:ext cx="1957587" cy="369332"/>
          </a:xfrm>
          <a:prstGeom prst="rect">
            <a:avLst/>
          </a:prstGeom>
        </p:spPr>
        <p:txBody>
          <a:bodyPr wrap="none">
            <a:spAutoFit/>
          </a:bodyPr>
          <a:lstStyle/>
          <a:p>
            <a:r>
              <a:rPr lang="en-US" b="1" dirty="0" err="1" smtClean="0">
                <a:latin typeface="Georgia" pitchFamily="18" charset="0"/>
              </a:rPr>
              <a:t>Tianshu</a:t>
            </a:r>
            <a:r>
              <a:rPr lang="en-US" b="1" dirty="0" smtClean="0">
                <a:latin typeface="Georgia" pitchFamily="18" charset="0"/>
              </a:rPr>
              <a:t> Zhang</a:t>
            </a:r>
            <a:endParaRPr lang="en-US" b="1" dirty="0" smtClean="0">
              <a:latin typeface="Georgia" pitchFamily="18" charset="0"/>
            </a:endParaRPr>
          </a:p>
        </p:txBody>
      </p:sp>
      <p:pic>
        <p:nvPicPr>
          <p:cNvPr id="1031" name="Picture 7" descr="C:\Documents and Settings\zekkos.UMROOT\My Documents\dpz\UnivOfMichigan\logos\n179312135752_46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3050"/>
            <a:ext cx="17526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geoengineer.org/images/wiki/g-i160x600.png"/>
          <p:cNvPicPr>
            <a:picLocks noChangeAspect="1" noChangeArrowheads="1"/>
          </p:cNvPicPr>
          <p:nvPr/>
        </p:nvPicPr>
        <p:blipFill rotWithShape="1">
          <a:blip r:embed="rId3">
            <a:extLst>
              <a:ext uri="{28A0092B-C50C-407E-A947-70E740481C1C}">
                <a14:useLocalDpi xmlns:a14="http://schemas.microsoft.com/office/drawing/2010/main" val="0"/>
              </a:ext>
            </a:extLst>
          </a:blip>
          <a:srcRect t="26333" b="30833"/>
          <a:stretch/>
        </p:blipFill>
        <p:spPr bwMode="auto">
          <a:xfrm>
            <a:off x="8180436" y="5620226"/>
            <a:ext cx="770598" cy="12377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295805" y="4488894"/>
            <a:ext cx="1835759" cy="323165"/>
          </a:xfrm>
          <a:prstGeom prst="rect">
            <a:avLst/>
          </a:prstGeom>
        </p:spPr>
        <p:txBody>
          <a:bodyPr wrap="none">
            <a:spAutoFit/>
          </a:bodyPr>
          <a:lstStyle/>
          <a:p>
            <a:r>
              <a:rPr lang="en-US" sz="1500" dirty="0" smtClean="0"/>
              <a:t>With the Support of: </a:t>
            </a:r>
            <a:endParaRPr lang="en-US" sz="1500" dirty="0"/>
          </a:p>
        </p:txBody>
      </p:sp>
      <p:pic>
        <p:nvPicPr>
          <p:cNvPr id="1034" name="Picture 10" descr="C:\Documents and Settings\zekkos.UMROOT\My Documents\dpz\My Webs\websites\useful\Geoengineer.org logos\geoengineer1height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333" y="4800600"/>
            <a:ext cx="1528701" cy="665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288268"/>
            <a:ext cx="742950" cy="8953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3288268"/>
            <a:ext cx="742950" cy="895350"/>
          </a:xfrm>
          <a:prstGeom prst="rect">
            <a:avLst/>
          </a:prstGeom>
        </p:spPr>
      </p:pic>
    </p:spTree>
    <p:extLst>
      <p:ext uri="{BB962C8B-B14F-4D97-AF65-F5344CB8AC3E}">
        <p14:creationId xmlns:p14="http://schemas.microsoft.com/office/powerpoint/2010/main" val="315508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Ex-situ </a:t>
            </a:r>
            <a:r>
              <a:rPr lang="en-US" dirty="0" err="1" smtClean="0">
                <a:latin typeface="Georgia" pitchFamily="18" charset="0"/>
              </a:rPr>
              <a:t>Vitrification</a:t>
            </a:r>
            <a:endParaRPr lang="en-US" dirty="0">
              <a:latin typeface="Georgia" pitchFamily="18" charset="0"/>
            </a:endParaRPr>
          </a:p>
        </p:txBody>
      </p:sp>
      <p:sp>
        <p:nvSpPr>
          <p:cNvPr id="3" name="Subtitle 2"/>
          <p:cNvSpPr>
            <a:spLocks noGrp="1"/>
          </p:cNvSpPr>
          <p:nvPr>
            <p:ph type="subTitle" idx="1"/>
          </p:nvPr>
        </p:nvSpPr>
        <p:spPr>
          <a:xfrm>
            <a:off x="1219200" y="1828800"/>
            <a:ext cx="6781800" cy="4648200"/>
          </a:xfrm>
        </p:spPr>
        <p:txBody>
          <a:bodyPr>
            <a:normAutofit/>
          </a:bodyPr>
          <a:lstStyle/>
          <a:p>
            <a:pPr algn="l"/>
            <a:r>
              <a:rPr lang="en-US" dirty="0" smtClean="0">
                <a:solidFill>
                  <a:schemeClr val="tx1"/>
                </a:solidFill>
                <a:latin typeface="Georgia" pitchFamily="18" charset="0"/>
              </a:rPr>
              <a:t>Similar theory and process to ISV, but:</a:t>
            </a:r>
          </a:p>
          <a:p>
            <a:pPr marL="457200" indent="-457200" algn="l">
              <a:buFont typeface="Arial" pitchFamily="34" charset="0"/>
              <a:buChar char="•"/>
            </a:pPr>
            <a:r>
              <a:rPr lang="en-US" dirty="0" smtClean="0">
                <a:solidFill>
                  <a:schemeClr val="tx1"/>
                </a:solidFill>
                <a:latin typeface="Georgia" pitchFamily="18" charset="0"/>
              </a:rPr>
              <a:t>Excavate and transport contaminants</a:t>
            </a:r>
          </a:p>
          <a:p>
            <a:pPr marL="457200" indent="-457200" algn="l">
              <a:buFont typeface="Arial" pitchFamily="34" charset="0"/>
              <a:buChar char="•"/>
            </a:pPr>
            <a:r>
              <a:rPr lang="en-US" dirty="0" smtClean="0">
                <a:solidFill>
                  <a:schemeClr val="tx1"/>
                </a:solidFill>
                <a:latin typeface="Georgia" pitchFamily="18" charset="0"/>
              </a:rPr>
              <a:t>Vitrify contaminants in special reactors</a:t>
            </a:r>
          </a:p>
          <a:p>
            <a:pPr marL="457200" indent="-457200" algn="l">
              <a:buFont typeface="Arial" pitchFamily="34" charset="0"/>
              <a:buChar char="•"/>
            </a:pPr>
            <a:r>
              <a:rPr lang="en-US" dirty="0" smtClean="0">
                <a:solidFill>
                  <a:schemeClr val="tx1"/>
                </a:solidFill>
                <a:latin typeface="Georgia" pitchFamily="18" charset="0"/>
              </a:rPr>
              <a:t>Some use fossil fuels as energy source</a:t>
            </a:r>
            <a:endParaRPr lang="en-US" dirty="0">
              <a:solidFill>
                <a:schemeClr val="tx1"/>
              </a:solidFill>
              <a:latin typeface="Georgia" pitchFamily="18" charset="0"/>
            </a:endParaRPr>
          </a:p>
        </p:txBody>
      </p:sp>
    </p:spTree>
    <p:extLst>
      <p:ext uri="{BB962C8B-B14F-4D97-AF65-F5344CB8AC3E}">
        <p14:creationId xmlns:p14="http://schemas.microsoft.com/office/powerpoint/2010/main" val="109541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err="1" smtClean="0">
                <a:latin typeface="Georgia" pitchFamily="18" charset="0"/>
              </a:rPr>
              <a:t>Vitrification</a:t>
            </a:r>
            <a:r>
              <a:rPr lang="en-US" dirty="0" smtClean="0">
                <a:latin typeface="Georgia" pitchFamily="18" charset="0"/>
              </a:rPr>
              <a:t> Reactors</a:t>
            </a:r>
            <a:endParaRPr lang="en-US" dirty="0">
              <a:latin typeface="Georgia" pitchFamily="18" charset="0"/>
            </a:endParaRPr>
          </a:p>
        </p:txBody>
      </p:sp>
      <p:sp>
        <p:nvSpPr>
          <p:cNvPr id="3" name="Subtitle 2"/>
          <p:cNvSpPr>
            <a:spLocks noGrp="1"/>
          </p:cNvSpPr>
          <p:nvPr>
            <p:ph type="subTitle" idx="1"/>
          </p:nvPr>
        </p:nvSpPr>
        <p:spPr>
          <a:xfrm>
            <a:off x="152400" y="1219200"/>
            <a:ext cx="4495800" cy="5257800"/>
          </a:xfrm>
        </p:spPr>
        <p:txBody>
          <a:bodyPr>
            <a:normAutofit/>
          </a:bodyPr>
          <a:lstStyle/>
          <a:p>
            <a:pPr algn="l"/>
            <a:r>
              <a:rPr lang="en-US" dirty="0" smtClean="0">
                <a:solidFill>
                  <a:schemeClr val="tx1"/>
                </a:solidFill>
                <a:latin typeface="Georgia" pitchFamily="18" charset="0"/>
              </a:rPr>
              <a:t>Examples:</a:t>
            </a:r>
          </a:p>
          <a:p>
            <a:pPr marL="457200" indent="-457200" algn="l">
              <a:buFont typeface="Arial" pitchFamily="34" charset="0"/>
              <a:buChar char="•"/>
            </a:pPr>
            <a:r>
              <a:rPr lang="en-US" dirty="0" smtClean="0">
                <a:solidFill>
                  <a:schemeClr val="tx1"/>
                </a:solidFill>
                <a:latin typeface="Georgia" pitchFamily="18" charset="0"/>
              </a:rPr>
              <a:t>Horsehead Resources Flame Reactor</a:t>
            </a:r>
          </a:p>
          <a:p>
            <a:pPr marL="457200" indent="-457200" algn="l">
              <a:buFont typeface="Arial" pitchFamily="34" charset="0"/>
              <a:buChar char="•"/>
            </a:pPr>
            <a:r>
              <a:rPr lang="en-US" dirty="0" smtClean="0">
                <a:solidFill>
                  <a:schemeClr val="tx1"/>
                </a:solidFill>
                <a:latin typeface="Georgia" pitchFamily="18" charset="0"/>
              </a:rPr>
              <a:t>Babcock and Wilcox Cyclone Furnace</a:t>
            </a:r>
          </a:p>
          <a:p>
            <a:pPr marL="457200" indent="-457200" algn="l">
              <a:buFont typeface="Arial" pitchFamily="34" charset="0"/>
              <a:buChar char="•"/>
            </a:pPr>
            <a:r>
              <a:rPr lang="en-US" dirty="0" err="1" smtClean="0">
                <a:solidFill>
                  <a:schemeClr val="tx1"/>
                </a:solidFill>
                <a:latin typeface="Georgia" pitchFamily="18" charset="0"/>
              </a:rPr>
              <a:t>Vortec</a:t>
            </a:r>
            <a:r>
              <a:rPr lang="en-US" dirty="0" smtClean="0">
                <a:solidFill>
                  <a:schemeClr val="tx1"/>
                </a:solidFill>
                <a:latin typeface="Georgia" pitchFamily="18" charset="0"/>
              </a:rPr>
              <a:t> Corporation Combustion and Melting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604" y="2133600"/>
            <a:ext cx="4658375" cy="3191321"/>
          </a:xfrm>
          <a:prstGeom prst="rect">
            <a:avLst/>
          </a:prstGeom>
        </p:spPr>
      </p:pic>
    </p:spTree>
    <p:extLst>
      <p:ext uri="{BB962C8B-B14F-4D97-AF65-F5344CB8AC3E}">
        <p14:creationId xmlns:p14="http://schemas.microsoft.com/office/powerpoint/2010/main" val="183125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962400" cy="1143000"/>
          </a:xfrm>
        </p:spPr>
        <p:txBody>
          <a:bodyPr>
            <a:normAutofit/>
          </a:bodyPr>
          <a:lstStyle/>
          <a:p>
            <a:pPr algn="l"/>
            <a:r>
              <a:rPr lang="en-US" dirty="0" smtClean="0">
                <a:latin typeface="Georgia" pitchFamily="18" charset="0"/>
              </a:rPr>
              <a:t>Process Design</a:t>
            </a:r>
            <a:endParaRPr lang="en-US" dirty="0">
              <a:latin typeface="Georgia" pitchFamily="18" charset="0"/>
            </a:endParaRPr>
          </a:p>
        </p:txBody>
      </p:sp>
      <p:grpSp>
        <p:nvGrpSpPr>
          <p:cNvPr id="60" name="Group 59"/>
          <p:cNvGrpSpPr/>
          <p:nvPr/>
        </p:nvGrpSpPr>
        <p:grpSpPr>
          <a:xfrm>
            <a:off x="1720049" y="336257"/>
            <a:ext cx="2616044" cy="5981700"/>
            <a:chOff x="2888302" y="419100"/>
            <a:chExt cx="2616044" cy="5981700"/>
          </a:xfrm>
        </p:grpSpPr>
        <p:sp>
          <p:nvSpPr>
            <p:cNvPr id="4" name="Rectangle 3"/>
            <p:cNvSpPr/>
            <p:nvPr/>
          </p:nvSpPr>
          <p:spPr>
            <a:xfrm>
              <a:off x="2971800" y="419100"/>
              <a:ext cx="2438400"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Testing &amp; Design</a:t>
              </a:r>
              <a:endParaRPr lang="en-US" dirty="0"/>
            </a:p>
          </p:txBody>
        </p:sp>
        <p:sp>
          <p:nvSpPr>
            <p:cNvPr id="8" name="Oval 7"/>
            <p:cNvSpPr/>
            <p:nvPr/>
          </p:nvSpPr>
          <p:spPr>
            <a:xfrm>
              <a:off x="3364142" y="1389326"/>
              <a:ext cx="1653716" cy="609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Processing Depth</a:t>
              </a:r>
              <a:endParaRPr lang="en-US" dirty="0"/>
            </a:p>
          </p:txBody>
        </p:sp>
        <p:cxnSp>
          <p:nvCxnSpPr>
            <p:cNvPr id="17" name="Straight Arrow Connector 16"/>
            <p:cNvCxnSpPr/>
            <p:nvPr/>
          </p:nvCxnSpPr>
          <p:spPr>
            <a:xfrm>
              <a:off x="4191000" y="3006358"/>
              <a:ext cx="0" cy="450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8" idx="0"/>
            </p:cNvCxnSpPr>
            <p:nvPr/>
          </p:nvCxnSpPr>
          <p:spPr>
            <a:xfrm>
              <a:off x="4191000" y="1104899"/>
              <a:ext cx="0" cy="284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36912" y="2280256"/>
              <a:ext cx="1918824"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Site Preparation</a:t>
              </a:r>
              <a:endParaRPr lang="en-US" dirty="0"/>
            </a:p>
          </p:txBody>
        </p:sp>
        <p:sp>
          <p:nvSpPr>
            <p:cNvPr id="49" name="Rectangle 48"/>
            <p:cNvSpPr/>
            <p:nvPr/>
          </p:nvSpPr>
          <p:spPr>
            <a:xfrm>
              <a:off x="3246036" y="4049238"/>
              <a:ext cx="1889928" cy="342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Operation</a:t>
              </a:r>
              <a:endParaRPr lang="en-US" dirty="0"/>
            </a:p>
          </p:txBody>
        </p:sp>
        <p:sp>
          <p:nvSpPr>
            <p:cNvPr id="50" name="Rectangle 49"/>
            <p:cNvSpPr/>
            <p:nvPr/>
          </p:nvSpPr>
          <p:spPr>
            <a:xfrm>
              <a:off x="3200402" y="3464445"/>
              <a:ext cx="198119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Equipment Set-up</a:t>
              </a:r>
              <a:endParaRPr lang="en-US" dirty="0"/>
            </a:p>
          </p:txBody>
        </p:sp>
        <p:cxnSp>
          <p:nvCxnSpPr>
            <p:cNvPr id="52" name="Straight Arrow Connector 51"/>
            <p:cNvCxnSpPr/>
            <p:nvPr/>
          </p:nvCxnSpPr>
          <p:spPr>
            <a:xfrm>
              <a:off x="4196320" y="3774563"/>
              <a:ext cx="2" cy="2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212267" y="4968076"/>
              <a:ext cx="2" cy="2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2"/>
            </p:cNvCxnSpPr>
            <p:nvPr/>
          </p:nvCxnSpPr>
          <p:spPr>
            <a:xfrm>
              <a:off x="4191000" y="4392137"/>
              <a:ext cx="5324" cy="231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888302" y="4625177"/>
              <a:ext cx="2616044" cy="342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Deconstruction</a:t>
              </a:r>
              <a:endParaRPr lang="en-US" dirty="0"/>
            </a:p>
          </p:txBody>
        </p:sp>
        <p:sp>
          <p:nvSpPr>
            <p:cNvPr id="56" name="Rectangle 55"/>
            <p:cNvSpPr/>
            <p:nvPr/>
          </p:nvSpPr>
          <p:spPr>
            <a:xfrm>
              <a:off x="3291754" y="5242751"/>
              <a:ext cx="1889928" cy="342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Site Restoration</a:t>
              </a:r>
              <a:endParaRPr lang="en-US" dirty="0"/>
            </a:p>
          </p:txBody>
        </p:sp>
        <p:cxnSp>
          <p:nvCxnSpPr>
            <p:cNvPr id="58" name="Straight Arrow Connector 57"/>
            <p:cNvCxnSpPr/>
            <p:nvPr/>
          </p:nvCxnSpPr>
          <p:spPr>
            <a:xfrm>
              <a:off x="4212265" y="5585650"/>
              <a:ext cx="2" cy="2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138026" y="5860324"/>
              <a:ext cx="2148486" cy="540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Term Monitoring</a:t>
              </a:r>
              <a:endParaRPr lang="en-US" dirty="0"/>
            </a:p>
          </p:txBody>
        </p:sp>
      </p:grpSp>
      <p:grpSp>
        <p:nvGrpSpPr>
          <p:cNvPr id="69" name="Group 68"/>
          <p:cNvGrpSpPr/>
          <p:nvPr/>
        </p:nvGrpSpPr>
        <p:grpSpPr>
          <a:xfrm>
            <a:off x="4013348" y="3099840"/>
            <a:ext cx="1591518" cy="586562"/>
            <a:chOff x="4013348" y="3325340"/>
            <a:chExt cx="1591518" cy="432393"/>
          </a:xfrm>
        </p:grpSpPr>
        <p:sp>
          <p:nvSpPr>
            <p:cNvPr id="65" name="Left Brace 64"/>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Connector 66"/>
            <p:cNvCxnSpPr>
              <a:stCxn id="50" idx="3"/>
              <a:endCxn id="65"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5545669" y="3018027"/>
            <a:ext cx="3534535" cy="830997"/>
          </a:xfrm>
          <a:prstGeom prst="rect">
            <a:avLst/>
          </a:prstGeom>
          <a:noFill/>
        </p:spPr>
        <p:txBody>
          <a:bodyPr wrap="square" rtlCol="0">
            <a:spAutoFit/>
          </a:bodyPr>
          <a:lstStyle/>
          <a:p>
            <a:pPr marL="342900" indent="-342900">
              <a:buAutoNum type="arabicPeriod"/>
            </a:pPr>
            <a:r>
              <a:rPr lang="en-US" sz="1200" dirty="0" smtClean="0"/>
              <a:t>Insert electrodes</a:t>
            </a:r>
          </a:p>
          <a:p>
            <a:pPr marL="342900" indent="-342900">
              <a:buAutoNum type="arabicPeriod"/>
            </a:pPr>
            <a:r>
              <a:rPr lang="en-US" sz="1200" dirty="0" smtClean="0"/>
              <a:t>Place starter material </a:t>
            </a:r>
          </a:p>
          <a:p>
            <a:pPr marL="342900" indent="-342900">
              <a:buAutoNum type="arabicPeriod"/>
            </a:pPr>
            <a:r>
              <a:rPr lang="en-US" sz="1200" dirty="0" smtClean="0"/>
              <a:t>Set-up and position off-gas collection hood and treatment system</a:t>
            </a:r>
          </a:p>
        </p:txBody>
      </p:sp>
      <p:grpSp>
        <p:nvGrpSpPr>
          <p:cNvPr id="71" name="Group 70"/>
          <p:cNvGrpSpPr/>
          <p:nvPr/>
        </p:nvGrpSpPr>
        <p:grpSpPr>
          <a:xfrm>
            <a:off x="3967711" y="3844563"/>
            <a:ext cx="1591518" cy="708780"/>
            <a:chOff x="4013348" y="3325340"/>
            <a:chExt cx="1591518" cy="432393"/>
          </a:xfrm>
        </p:grpSpPr>
        <p:sp>
          <p:nvSpPr>
            <p:cNvPr id="72" name="Left Brace 71"/>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a:endCxn id="72"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5580494" y="3722346"/>
            <a:ext cx="3276600" cy="830997"/>
          </a:xfrm>
          <a:prstGeom prst="rect">
            <a:avLst/>
          </a:prstGeom>
          <a:noFill/>
        </p:spPr>
        <p:txBody>
          <a:bodyPr wrap="square" rtlCol="0">
            <a:spAutoFit/>
          </a:bodyPr>
          <a:lstStyle/>
          <a:p>
            <a:pPr algn="ctr"/>
            <a:r>
              <a:rPr lang="en-US" sz="1200" b="1" dirty="0" smtClean="0">
                <a:solidFill>
                  <a:schemeClr val="accent2">
                    <a:lumMod val="60000"/>
                    <a:lumOff val="40000"/>
                  </a:schemeClr>
                </a:solidFill>
              </a:rPr>
              <a:t>Application of </a:t>
            </a:r>
            <a:r>
              <a:rPr lang="en-US" sz="1200" b="1" dirty="0" err="1" smtClean="0">
                <a:solidFill>
                  <a:schemeClr val="accent2">
                    <a:lumMod val="60000"/>
                    <a:lumOff val="40000"/>
                  </a:schemeClr>
                </a:solidFill>
              </a:rPr>
              <a:t>Vitrification</a:t>
            </a:r>
            <a:r>
              <a:rPr lang="en-US" sz="1200" b="1" dirty="0" smtClean="0">
                <a:solidFill>
                  <a:schemeClr val="accent2">
                    <a:lumMod val="60000"/>
                    <a:lumOff val="40000"/>
                  </a:schemeClr>
                </a:solidFill>
              </a:rPr>
              <a:t> Process</a:t>
            </a:r>
          </a:p>
          <a:p>
            <a:pPr marL="342900" indent="-342900">
              <a:buAutoNum type="arabicPeriod"/>
            </a:pPr>
            <a:r>
              <a:rPr lang="en-US" sz="1200" dirty="0" smtClean="0"/>
              <a:t>Run the power system</a:t>
            </a:r>
          </a:p>
          <a:p>
            <a:pPr marL="342900" indent="-342900">
              <a:buAutoNum type="arabicPeriod"/>
            </a:pPr>
            <a:r>
              <a:rPr lang="en-US" sz="1200" dirty="0" smtClean="0"/>
              <a:t>Operate the off-gas treatment system</a:t>
            </a:r>
          </a:p>
          <a:p>
            <a:pPr marL="342900" indent="-342900">
              <a:buAutoNum type="arabicPeriod"/>
            </a:pPr>
            <a:r>
              <a:rPr lang="en-US" sz="1200" dirty="0" smtClean="0"/>
              <a:t>Monitor contaminant levels </a:t>
            </a:r>
          </a:p>
        </p:txBody>
      </p:sp>
      <p:grpSp>
        <p:nvGrpSpPr>
          <p:cNvPr id="75" name="Group 74"/>
          <p:cNvGrpSpPr/>
          <p:nvPr/>
        </p:nvGrpSpPr>
        <p:grpSpPr>
          <a:xfrm>
            <a:off x="4340204" y="4569741"/>
            <a:ext cx="1591518" cy="331891"/>
            <a:chOff x="4013348" y="3325340"/>
            <a:chExt cx="1591518" cy="432393"/>
          </a:xfrm>
        </p:grpSpPr>
        <p:sp>
          <p:nvSpPr>
            <p:cNvPr id="76" name="Left Brace 75"/>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7" name="Straight Connector 76"/>
            <p:cNvCxnSpPr>
              <a:endCxn id="76"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937038" y="4504855"/>
            <a:ext cx="3276600" cy="461665"/>
          </a:xfrm>
          <a:prstGeom prst="rect">
            <a:avLst/>
          </a:prstGeom>
          <a:noFill/>
        </p:spPr>
        <p:txBody>
          <a:bodyPr wrap="square" rtlCol="0">
            <a:spAutoFit/>
          </a:bodyPr>
          <a:lstStyle/>
          <a:p>
            <a:pPr marL="228600" indent="-228600">
              <a:buAutoNum type="arabicPeriod"/>
            </a:pPr>
            <a:r>
              <a:rPr lang="en-US" sz="1200" dirty="0" smtClean="0"/>
              <a:t>Remove off-gas collection hood</a:t>
            </a:r>
          </a:p>
          <a:p>
            <a:pPr marL="228600" indent="-228600">
              <a:buAutoNum type="arabicPeriod"/>
            </a:pPr>
            <a:r>
              <a:rPr lang="en-US" sz="1200" dirty="0" smtClean="0"/>
              <a:t>Disconnect off-gas treatment system</a:t>
            </a:r>
          </a:p>
        </p:txBody>
      </p:sp>
      <p:grpSp>
        <p:nvGrpSpPr>
          <p:cNvPr id="79" name="Group 78"/>
          <p:cNvGrpSpPr/>
          <p:nvPr/>
        </p:nvGrpSpPr>
        <p:grpSpPr>
          <a:xfrm>
            <a:off x="4015557" y="5022570"/>
            <a:ext cx="1591518" cy="480238"/>
            <a:chOff x="4013348" y="3325340"/>
            <a:chExt cx="1591518" cy="432393"/>
          </a:xfrm>
        </p:grpSpPr>
        <p:sp>
          <p:nvSpPr>
            <p:cNvPr id="80" name="Left Brace 79"/>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a:endCxn id="80"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555684" y="4946485"/>
            <a:ext cx="3740716" cy="646331"/>
          </a:xfrm>
          <a:prstGeom prst="rect">
            <a:avLst/>
          </a:prstGeom>
          <a:noFill/>
        </p:spPr>
        <p:txBody>
          <a:bodyPr wrap="square" rtlCol="0">
            <a:spAutoFit/>
          </a:bodyPr>
          <a:lstStyle/>
          <a:p>
            <a:pPr marL="342900" indent="-342900">
              <a:buAutoNum type="arabicPeriod"/>
            </a:pPr>
            <a:r>
              <a:rPr lang="en-US" sz="1200" dirty="0" smtClean="0"/>
              <a:t>Remove equipment from site</a:t>
            </a:r>
          </a:p>
          <a:p>
            <a:pPr marL="342900" indent="-342900">
              <a:buAutoNum type="arabicPeriod"/>
            </a:pPr>
            <a:r>
              <a:rPr lang="en-US" sz="1200" dirty="0" smtClean="0"/>
              <a:t>Apply backfill to melt area</a:t>
            </a:r>
          </a:p>
          <a:p>
            <a:pPr marL="342900" indent="-342900">
              <a:buAutoNum type="arabicPeriod"/>
            </a:pPr>
            <a:r>
              <a:rPr lang="en-US" sz="1200" dirty="0" smtClean="0"/>
              <a:t>Perform other site restoration activities as needed</a:t>
            </a:r>
          </a:p>
        </p:txBody>
      </p:sp>
      <p:grpSp>
        <p:nvGrpSpPr>
          <p:cNvPr id="83" name="Group 82"/>
          <p:cNvGrpSpPr/>
          <p:nvPr/>
        </p:nvGrpSpPr>
        <p:grpSpPr>
          <a:xfrm>
            <a:off x="4109304" y="5777482"/>
            <a:ext cx="1591518" cy="586562"/>
            <a:chOff x="4013348" y="3325340"/>
            <a:chExt cx="1591518" cy="432393"/>
          </a:xfrm>
        </p:grpSpPr>
        <p:sp>
          <p:nvSpPr>
            <p:cNvPr id="84" name="Left Brace 83"/>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Connector 84"/>
            <p:cNvCxnSpPr>
              <a:endCxn id="84"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5698068" y="5656245"/>
            <a:ext cx="3534535" cy="830997"/>
          </a:xfrm>
          <a:prstGeom prst="rect">
            <a:avLst/>
          </a:prstGeom>
          <a:noFill/>
        </p:spPr>
        <p:txBody>
          <a:bodyPr wrap="square" rtlCol="0">
            <a:spAutoFit/>
          </a:bodyPr>
          <a:lstStyle/>
          <a:p>
            <a:r>
              <a:rPr lang="en-US" sz="1200" dirty="0" smtClean="0"/>
              <a:t>Conduct periodic physical and chemical tests to evaluate the performance of the </a:t>
            </a:r>
            <a:r>
              <a:rPr lang="en-US" sz="1200" dirty="0" err="1" smtClean="0"/>
              <a:t>vitrification</a:t>
            </a:r>
            <a:r>
              <a:rPr lang="en-US" sz="1200" dirty="0" smtClean="0"/>
              <a:t> process, including durability, hydraulic conductivity and </a:t>
            </a:r>
            <a:r>
              <a:rPr lang="en-US" sz="1200" dirty="0" err="1" smtClean="0"/>
              <a:t>leachability</a:t>
            </a:r>
            <a:r>
              <a:rPr lang="en-US" sz="1200" dirty="0" smtClean="0"/>
              <a:t>  tests on the vitrified products</a:t>
            </a:r>
          </a:p>
        </p:txBody>
      </p:sp>
      <p:grpSp>
        <p:nvGrpSpPr>
          <p:cNvPr id="92" name="Group 91"/>
          <p:cNvGrpSpPr/>
          <p:nvPr/>
        </p:nvGrpSpPr>
        <p:grpSpPr>
          <a:xfrm>
            <a:off x="4035218" y="2190757"/>
            <a:ext cx="1473238" cy="586562"/>
            <a:chOff x="4013348" y="3325340"/>
            <a:chExt cx="1591518" cy="432393"/>
          </a:xfrm>
        </p:grpSpPr>
        <p:sp>
          <p:nvSpPr>
            <p:cNvPr id="93" name="Left Brace 92"/>
            <p:cNvSpPr/>
            <p:nvPr/>
          </p:nvSpPr>
          <p:spPr>
            <a:xfrm>
              <a:off x="5181600" y="3325340"/>
              <a:ext cx="423266" cy="432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4" name="Straight Connector 93"/>
            <p:cNvCxnSpPr>
              <a:endCxn id="93" idx="1"/>
            </p:cNvCxnSpPr>
            <p:nvPr/>
          </p:nvCxnSpPr>
          <p:spPr>
            <a:xfrm>
              <a:off x="4013348" y="3534002"/>
              <a:ext cx="1168252" cy="7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5565604" y="2155762"/>
            <a:ext cx="3389651" cy="646331"/>
          </a:xfrm>
          <a:prstGeom prst="rect">
            <a:avLst/>
          </a:prstGeom>
          <a:noFill/>
        </p:spPr>
        <p:txBody>
          <a:bodyPr wrap="square" rtlCol="0">
            <a:spAutoFit/>
          </a:bodyPr>
          <a:lstStyle/>
          <a:p>
            <a:pPr marL="342900" indent="-342900">
              <a:buAutoNum type="arabicPeriod"/>
            </a:pPr>
            <a:r>
              <a:rPr lang="en-US" sz="1200" dirty="0" smtClean="0"/>
              <a:t>Transport equipment to site</a:t>
            </a:r>
          </a:p>
          <a:p>
            <a:pPr marL="342900" indent="-342900">
              <a:buAutoNum type="arabicPeriod"/>
            </a:pPr>
            <a:r>
              <a:rPr lang="en-US" sz="1200" dirty="0" smtClean="0"/>
              <a:t>Remove vegetation and excess soil</a:t>
            </a:r>
          </a:p>
          <a:p>
            <a:pPr marL="342900" indent="-342900">
              <a:buAutoNum type="arabicPeriod"/>
            </a:pPr>
            <a:r>
              <a:rPr lang="en-US" sz="1200" dirty="0" smtClean="0"/>
              <a:t>Grade the soil surface</a:t>
            </a:r>
          </a:p>
        </p:txBody>
      </p:sp>
      <p:cxnSp>
        <p:nvCxnSpPr>
          <p:cNvPr id="66" name="Straight Arrow Connector 65"/>
          <p:cNvCxnSpPr/>
          <p:nvPr/>
        </p:nvCxnSpPr>
        <p:spPr>
          <a:xfrm>
            <a:off x="3013447" y="1916082"/>
            <a:ext cx="2" cy="2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36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Georgia" pitchFamily="18" charset="0"/>
              </a:rPr>
              <a:t>Advantages</a:t>
            </a:r>
            <a:endParaRPr lang="en-US" dirty="0">
              <a:latin typeface="Georgia" pitchFamily="18" charset="0"/>
            </a:endParaRPr>
          </a:p>
        </p:txBody>
      </p:sp>
      <p:sp>
        <p:nvSpPr>
          <p:cNvPr id="3" name="Content Placeholder 2"/>
          <p:cNvSpPr>
            <a:spLocks noGrp="1"/>
          </p:cNvSpPr>
          <p:nvPr>
            <p:ph idx="1"/>
          </p:nvPr>
        </p:nvSpPr>
        <p:spPr>
          <a:xfrm>
            <a:off x="433387" y="1371600"/>
            <a:ext cx="8229600" cy="4525963"/>
          </a:xfrm>
        </p:spPr>
        <p:txBody>
          <a:bodyPr>
            <a:normAutofit fontScale="70000" lnSpcReduction="20000"/>
          </a:bodyPr>
          <a:lstStyle/>
          <a:p>
            <a:r>
              <a:rPr lang="en-US" dirty="0" smtClean="0">
                <a:latin typeface="Georgia" pitchFamily="18" charset="0"/>
              </a:rPr>
              <a:t>Stability and durability of vitrified </a:t>
            </a:r>
            <a:r>
              <a:rPr lang="en-US" dirty="0">
                <a:latin typeface="Georgia" pitchFamily="18" charset="0"/>
              </a:rPr>
              <a:t>p</a:t>
            </a:r>
            <a:r>
              <a:rPr lang="en-US" dirty="0" smtClean="0">
                <a:latin typeface="Georgia" pitchFamily="18" charset="0"/>
              </a:rPr>
              <a:t>roducts</a:t>
            </a:r>
          </a:p>
          <a:p>
            <a:pPr marL="0" indent="0">
              <a:buNone/>
            </a:pPr>
            <a:r>
              <a:rPr lang="en-US" sz="2600" dirty="0" smtClean="0">
                <a:latin typeface="Georgia" pitchFamily="18" charset="0"/>
                <a:cs typeface="Times New Roman" pitchFamily="18" charset="0"/>
              </a:rPr>
              <a:t>Durability tests showed that contaminants can be locked in vitrified waste glass for up to </a:t>
            </a:r>
            <a:r>
              <a:rPr lang="en-US" sz="2600" u="sng" dirty="0" smtClean="0">
                <a:latin typeface="Georgia" pitchFamily="18" charset="0"/>
                <a:cs typeface="Times New Roman" pitchFamily="18" charset="0"/>
              </a:rPr>
              <a:t>thousands</a:t>
            </a:r>
            <a:r>
              <a:rPr lang="en-US" sz="2600" dirty="0" smtClean="0">
                <a:latin typeface="Georgia" pitchFamily="18" charset="0"/>
                <a:cs typeface="Times New Roman" pitchFamily="18" charset="0"/>
              </a:rPr>
              <a:t> of years</a:t>
            </a:r>
          </a:p>
          <a:p>
            <a:pPr marL="0" indent="0">
              <a:buNone/>
            </a:pPr>
            <a:endParaRPr lang="en-US" sz="2600" i="1" dirty="0" smtClean="0">
              <a:latin typeface="Georgia" pitchFamily="18" charset="0"/>
              <a:cs typeface="Times New Roman" pitchFamily="18" charset="0"/>
            </a:endParaRPr>
          </a:p>
          <a:p>
            <a:r>
              <a:rPr lang="en-US" dirty="0" smtClean="0">
                <a:latin typeface="Georgia" pitchFamily="18" charset="0"/>
              </a:rPr>
              <a:t>Volume Reduction </a:t>
            </a:r>
          </a:p>
          <a:p>
            <a:pPr marL="0" indent="0">
              <a:buNone/>
            </a:pPr>
            <a:r>
              <a:rPr lang="en-US" sz="2600" u="sng" dirty="0">
                <a:latin typeface="Georgia" pitchFamily="18" charset="0"/>
                <a:cs typeface="Times New Roman" pitchFamily="18" charset="0"/>
              </a:rPr>
              <a:t>25 to 50% </a:t>
            </a:r>
            <a:r>
              <a:rPr lang="en-US" sz="2600" dirty="0">
                <a:latin typeface="Georgia" pitchFamily="18" charset="0"/>
                <a:cs typeface="Times New Roman" pitchFamily="18" charset="0"/>
              </a:rPr>
              <a:t>for most natural soils, </a:t>
            </a:r>
            <a:endParaRPr lang="en-US" sz="2600" dirty="0" smtClean="0">
              <a:latin typeface="Georgia" pitchFamily="18" charset="0"/>
              <a:cs typeface="Times New Roman" pitchFamily="18" charset="0"/>
            </a:endParaRPr>
          </a:p>
          <a:p>
            <a:pPr marL="0" indent="0">
              <a:buNone/>
            </a:pPr>
            <a:r>
              <a:rPr lang="en-US" sz="2600" dirty="0" smtClean="0">
                <a:latin typeface="Georgia" pitchFamily="18" charset="0"/>
                <a:cs typeface="Times New Roman" pitchFamily="18" charset="0"/>
              </a:rPr>
              <a:t>with </a:t>
            </a:r>
            <a:r>
              <a:rPr lang="en-US" sz="2600" dirty="0">
                <a:latin typeface="Georgia" pitchFamily="18" charset="0"/>
                <a:cs typeface="Times New Roman" pitchFamily="18" charset="0"/>
              </a:rPr>
              <a:t>maximum </a:t>
            </a:r>
            <a:r>
              <a:rPr lang="en-US" sz="2600" u="sng" dirty="0">
                <a:latin typeface="Georgia" pitchFamily="18" charset="0"/>
                <a:cs typeface="Times New Roman" pitchFamily="18" charset="0"/>
              </a:rPr>
              <a:t>96%</a:t>
            </a:r>
            <a:r>
              <a:rPr lang="en-US" sz="2600" dirty="0">
                <a:latin typeface="Georgia" pitchFamily="18" charset="0"/>
                <a:cs typeface="Times New Roman" pitchFamily="18" charset="0"/>
              </a:rPr>
              <a:t> for incinerator </a:t>
            </a:r>
            <a:endParaRPr lang="en-US" sz="2600" dirty="0" smtClean="0">
              <a:latin typeface="Georgia" pitchFamily="18" charset="0"/>
              <a:cs typeface="Times New Roman" pitchFamily="18" charset="0"/>
            </a:endParaRPr>
          </a:p>
          <a:p>
            <a:pPr marL="0" indent="0">
              <a:buNone/>
            </a:pPr>
            <a:r>
              <a:rPr lang="en-US" sz="2600" dirty="0" smtClean="0">
                <a:latin typeface="Georgia" pitchFamily="18" charset="0"/>
                <a:cs typeface="Times New Roman" pitchFamily="18" charset="0"/>
              </a:rPr>
              <a:t>ashes wastes</a:t>
            </a:r>
          </a:p>
          <a:p>
            <a:pPr marL="0" indent="0">
              <a:buNone/>
            </a:pPr>
            <a:endParaRPr lang="en-US" sz="2600" dirty="0">
              <a:latin typeface="Georgia" pitchFamily="18" charset="0"/>
              <a:cs typeface="Times New Roman" pitchFamily="18" charset="0"/>
            </a:endParaRPr>
          </a:p>
          <a:p>
            <a:r>
              <a:rPr lang="en-US" sz="3100" dirty="0">
                <a:latin typeface="Georgia" pitchFamily="18" charset="0"/>
              </a:rPr>
              <a:t>High applicability</a:t>
            </a:r>
          </a:p>
          <a:p>
            <a:pPr marL="0" indent="0">
              <a:buNone/>
            </a:pPr>
            <a:r>
              <a:rPr lang="en-US" sz="2600" dirty="0" smtClean="0">
                <a:latin typeface="Georgia" pitchFamily="18" charset="0"/>
                <a:cs typeface="Times New Roman" pitchFamily="18" charset="0"/>
              </a:rPr>
              <a:t>Including </a:t>
            </a:r>
            <a:r>
              <a:rPr lang="en-US" sz="2600" dirty="0">
                <a:latin typeface="Georgia" pitchFamily="18" charset="0"/>
                <a:cs typeface="Times New Roman" pitchFamily="18" charset="0"/>
              </a:rPr>
              <a:t>various hazardous waste, such as </a:t>
            </a:r>
            <a:endParaRPr lang="en-US" sz="2600" dirty="0" smtClean="0">
              <a:latin typeface="Georgia" pitchFamily="18" charset="0"/>
              <a:cs typeface="Times New Roman" pitchFamily="18" charset="0"/>
            </a:endParaRPr>
          </a:p>
          <a:p>
            <a:pPr marL="0" indent="0">
              <a:buNone/>
            </a:pPr>
            <a:r>
              <a:rPr lang="en-US" sz="2600" dirty="0" smtClean="0">
                <a:latin typeface="Georgia" pitchFamily="18" charset="0"/>
                <a:cs typeface="Times New Roman" pitchFamily="18" charset="0"/>
              </a:rPr>
              <a:t>radioactive </a:t>
            </a:r>
            <a:r>
              <a:rPr lang="en-US" sz="2600" dirty="0">
                <a:latin typeface="Georgia" pitchFamily="18" charset="0"/>
                <a:cs typeface="Times New Roman" pitchFamily="18" charset="0"/>
              </a:rPr>
              <a:t>waste, organic contaminants, </a:t>
            </a:r>
            <a:r>
              <a:rPr lang="en-US" sz="2600" dirty="0" err="1" smtClean="0">
                <a:latin typeface="Georgia" pitchFamily="18" charset="0"/>
                <a:cs typeface="Times New Roman" pitchFamily="18" charset="0"/>
              </a:rPr>
              <a:t>etc</a:t>
            </a:r>
            <a:endParaRPr lang="en-US" sz="2600" dirty="0" smtClean="0">
              <a:latin typeface="Georgia" pitchFamily="18" charset="0"/>
              <a:cs typeface="Times New Roman" pitchFamily="18" charset="0"/>
            </a:endParaRPr>
          </a:p>
          <a:p>
            <a:pPr marL="0" indent="0">
              <a:buNone/>
            </a:pPr>
            <a:endParaRPr lang="en-US" sz="2600" dirty="0" smtClean="0">
              <a:latin typeface="Georgia" pitchFamily="18" charset="0"/>
              <a:cs typeface="Times New Roman" pitchFamily="18" charset="0"/>
            </a:endParaRPr>
          </a:p>
          <a:p>
            <a:r>
              <a:rPr lang="en-US" dirty="0">
                <a:latin typeface="Georgia" pitchFamily="18" charset="0"/>
              </a:rPr>
              <a:t>Good acceptance of ISV; No excavation for ISV with reducing costs and improving safety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176587"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5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Georgia" pitchFamily="18" charset="0"/>
              </a:rPr>
              <a:t>Limitations</a:t>
            </a:r>
            <a:endParaRPr lang="en-US" dirty="0">
              <a:latin typeface="Georgia" pitchFamily="18" charset="0"/>
            </a:endParaRPr>
          </a:p>
        </p:txBody>
      </p:sp>
      <p:sp>
        <p:nvSpPr>
          <p:cNvPr id="5" name="Content Placeholder 4"/>
          <p:cNvSpPr>
            <a:spLocks noGrp="1"/>
          </p:cNvSpPr>
          <p:nvPr>
            <p:ph idx="1"/>
          </p:nvPr>
        </p:nvSpPr>
        <p:spPr>
          <a:xfrm>
            <a:off x="457200" y="1371600"/>
            <a:ext cx="8229600" cy="4525963"/>
          </a:xfrm>
        </p:spPr>
        <p:txBody>
          <a:bodyPr>
            <a:normAutofit fontScale="85000" lnSpcReduction="10000"/>
          </a:bodyPr>
          <a:lstStyle/>
          <a:p>
            <a:r>
              <a:rPr lang="en-US" dirty="0" smtClean="0">
                <a:latin typeface="Georgia" pitchFamily="18" charset="0"/>
              </a:rPr>
              <a:t>Soil water content and water recharge can limit ISV applicability. </a:t>
            </a:r>
          </a:p>
          <a:p>
            <a:r>
              <a:rPr lang="en-US" dirty="0" smtClean="0">
                <a:latin typeface="Georgia" pitchFamily="18" charset="0"/>
              </a:rPr>
              <a:t>Limited processing depth. To date, treatment depths attained is </a:t>
            </a:r>
            <a:r>
              <a:rPr lang="en-US" u="sng" dirty="0" smtClean="0">
                <a:latin typeface="Georgia" pitchFamily="18" charset="0"/>
              </a:rPr>
              <a:t>20 feet</a:t>
            </a:r>
            <a:r>
              <a:rPr lang="en-US" dirty="0" smtClean="0">
                <a:latin typeface="Georgia" pitchFamily="18" charset="0"/>
              </a:rPr>
              <a:t>.</a:t>
            </a:r>
          </a:p>
          <a:p>
            <a:r>
              <a:rPr lang="en-US" dirty="0" smtClean="0">
                <a:latin typeface="Georgia" pitchFamily="18" charset="0"/>
              </a:rPr>
              <a:t>Sufficient (</a:t>
            </a:r>
            <a:r>
              <a:rPr lang="en-US" u="sng" dirty="0" smtClean="0">
                <a:latin typeface="Georgia" pitchFamily="18" charset="0"/>
              </a:rPr>
              <a:t>2 to 5%</a:t>
            </a:r>
            <a:r>
              <a:rPr lang="en-US" dirty="0" smtClean="0">
                <a:latin typeface="Georgia" pitchFamily="18" charset="0"/>
              </a:rPr>
              <a:t>) monovalent alkali </a:t>
            </a:r>
            <a:r>
              <a:rPr lang="en-US" dirty="0" err="1" smtClean="0">
                <a:latin typeface="Georgia" pitchFamily="18" charset="0"/>
              </a:rPr>
              <a:t>cations</a:t>
            </a:r>
            <a:r>
              <a:rPr lang="en-US" dirty="0" smtClean="0">
                <a:latin typeface="Georgia" pitchFamily="18" charset="0"/>
              </a:rPr>
              <a:t> must be present to provide the degree of electrical conductivity.</a:t>
            </a:r>
          </a:p>
          <a:p>
            <a:r>
              <a:rPr lang="en-US" dirty="0" smtClean="0">
                <a:latin typeface="Georgia" pitchFamily="18" charset="0"/>
              </a:rPr>
              <a:t>Not appropriate for sites adjacent to buildings, utility structures, or the property facilities. </a:t>
            </a:r>
          </a:p>
          <a:p>
            <a:r>
              <a:rPr lang="en-US" dirty="0" smtClean="0">
                <a:latin typeface="Georgia" pitchFamily="18" charset="0"/>
              </a:rPr>
              <a:t>Not proven to be safe for flammable liquid or combustible materials.</a:t>
            </a:r>
          </a:p>
          <a:p>
            <a:endParaRPr lang="en-US" dirty="0" smtClean="0">
              <a:latin typeface="Georgia" pitchFamily="18" charset="0"/>
            </a:endParaRPr>
          </a:p>
          <a:p>
            <a:endParaRPr lang="en-US" dirty="0">
              <a:latin typeface="Georgia" pitchFamily="18" charset="0"/>
            </a:endParaRPr>
          </a:p>
        </p:txBody>
      </p:sp>
    </p:spTree>
    <p:extLst>
      <p:ext uri="{BB962C8B-B14F-4D97-AF65-F5344CB8AC3E}">
        <p14:creationId xmlns:p14="http://schemas.microsoft.com/office/powerpoint/2010/main" val="3186361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229600" cy="1143000"/>
          </a:xfrm>
        </p:spPr>
        <p:txBody>
          <a:bodyPr/>
          <a:lstStyle/>
          <a:p>
            <a:r>
              <a:rPr lang="en-US" dirty="0" smtClean="0">
                <a:latin typeface="Georgia" pitchFamily="18" charset="0"/>
              </a:rPr>
              <a:t>Cost Estimation</a:t>
            </a:r>
            <a:endParaRPr lang="en-US" dirty="0">
              <a:latin typeface="Georg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1115194"/>
              </p:ext>
            </p:extLst>
          </p:nvPr>
        </p:nvGraphicFramePr>
        <p:xfrm>
          <a:off x="1600200" y="1524000"/>
          <a:ext cx="6019800" cy="2523744"/>
        </p:xfrm>
        <a:graphic>
          <a:graphicData uri="http://schemas.openxmlformats.org/drawingml/2006/table">
            <a:tbl>
              <a:tblPr firstRow="1" firstCol="1" bandRow="1"/>
              <a:tblGrid>
                <a:gridCol w="3009900"/>
                <a:gridCol w="3009900"/>
              </a:tblGrid>
              <a:tr h="288655">
                <a:tc>
                  <a:txBody>
                    <a:bodyPr/>
                    <a:lstStyle/>
                    <a:p>
                      <a:pPr marL="0" marR="0" algn="ctr">
                        <a:lnSpc>
                          <a:spcPct val="115000"/>
                        </a:lnSpc>
                        <a:spcBef>
                          <a:spcPts val="0"/>
                        </a:spcBef>
                        <a:spcAft>
                          <a:spcPts val="0"/>
                        </a:spcAft>
                      </a:pPr>
                      <a:r>
                        <a:rPr lang="en-US" sz="1800" b="1" dirty="0">
                          <a:effectLst/>
                          <a:latin typeface="Georgia" pitchFamily="18" charset="0"/>
                          <a:ea typeface="SimSun"/>
                          <a:cs typeface="Times New Roman"/>
                        </a:rPr>
                        <a:t>Year</a:t>
                      </a:r>
                      <a:endParaRPr lang="en-US" sz="1800" dirty="0">
                        <a:effectLst/>
                        <a:latin typeface="Georgia" pitchFamily="18" charset="0"/>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Georgia" pitchFamily="18" charset="0"/>
                          <a:ea typeface="SimSun"/>
                          <a:cs typeface="Times New Roman"/>
                        </a:rPr>
                        <a:t>Cost range ($/ton)</a:t>
                      </a:r>
                      <a:endParaRPr lang="en-US" sz="1800">
                        <a:effectLst/>
                        <a:latin typeface="Georgia" pitchFamily="18" charset="0"/>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655">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1965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$117-165*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8655">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1966</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$96-210*</a:t>
                      </a:r>
                    </a:p>
                  </a:txBody>
                  <a:tcPr marL="68580" marR="68580" marT="0" marB="0">
                    <a:lnL>
                      <a:noFill/>
                    </a:lnL>
                    <a:lnR>
                      <a:noFill/>
                    </a:lnR>
                    <a:lnT>
                      <a:noFill/>
                    </a:lnT>
                    <a:lnB>
                      <a:noFill/>
                    </a:lnB>
                  </a:tcPr>
                </a:tc>
              </a:tr>
              <a:tr h="288655">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1988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$163-349*</a:t>
                      </a:r>
                    </a:p>
                  </a:txBody>
                  <a:tcPr marL="68580" marR="68580" marT="0" marB="0">
                    <a:lnL>
                      <a:noFill/>
                    </a:lnL>
                    <a:lnR>
                      <a:noFill/>
                    </a:lnR>
                    <a:lnT>
                      <a:noFill/>
                    </a:lnT>
                    <a:lnB>
                      <a:noFill/>
                    </a:lnB>
                  </a:tcPr>
                </a:tc>
              </a:tr>
              <a:tr h="288655">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1989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$166-175*</a:t>
                      </a:r>
                    </a:p>
                  </a:txBody>
                  <a:tcPr marL="68580" marR="68580" marT="0" marB="0">
                    <a:lnL>
                      <a:noFill/>
                    </a:lnL>
                    <a:lnR>
                      <a:noFill/>
                    </a:lnR>
                    <a:lnT>
                      <a:noFill/>
                    </a:lnT>
                    <a:lnB>
                      <a:noFill/>
                    </a:lnB>
                  </a:tcPr>
                </a:tc>
              </a:tr>
              <a:tr h="288655">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1990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$103-382*</a:t>
                      </a:r>
                    </a:p>
                  </a:txBody>
                  <a:tcPr marL="68580" marR="68580" marT="0" marB="0">
                    <a:lnL>
                      <a:noFill/>
                    </a:lnL>
                    <a:lnR>
                      <a:noFill/>
                    </a:lnR>
                    <a:lnT>
                      <a:noFill/>
                    </a:lnT>
                    <a:lnB>
                      <a:noFill/>
                    </a:lnB>
                  </a:tcPr>
                </a:tc>
              </a:tr>
              <a:tr h="288655">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1991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$360-390*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88655">
                <a:tc gridSpan="2">
                  <a:txBody>
                    <a:bodyPr/>
                    <a:lstStyle/>
                    <a:p>
                      <a:pPr marL="0" marR="0">
                        <a:lnSpc>
                          <a:spcPct val="115000"/>
                        </a:lnSpc>
                        <a:spcBef>
                          <a:spcPts val="0"/>
                        </a:spcBef>
                        <a:spcAft>
                          <a:spcPts val="0"/>
                        </a:spcAft>
                      </a:pPr>
                      <a:r>
                        <a:rPr lang="en-US" sz="1800" dirty="0">
                          <a:effectLst/>
                          <a:latin typeface="Georgia" pitchFamily="18" charset="0"/>
                          <a:ea typeface="SimSun"/>
                          <a:cs typeface="Times New Roman"/>
                        </a:rPr>
                        <a:t>*Calculated from reported figures assuming 1.2 tons/yd</a:t>
                      </a:r>
                      <a:r>
                        <a:rPr lang="en-US" sz="1800" baseline="30000" dirty="0">
                          <a:effectLst/>
                          <a:latin typeface="Georgia" pitchFamily="18" charset="0"/>
                          <a:ea typeface="SimSun"/>
                          <a:cs typeface="Times New Roman"/>
                        </a:rPr>
                        <a:t>3</a:t>
                      </a:r>
                      <a:r>
                        <a:rPr lang="en-US" sz="1800" dirty="0">
                          <a:effectLst/>
                          <a:latin typeface="Georgia" pitchFamily="18" charset="0"/>
                          <a:ea typeface="SimSu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8" name="TextBox 7"/>
          <p:cNvSpPr txBox="1"/>
          <p:nvPr/>
        </p:nvSpPr>
        <p:spPr>
          <a:xfrm>
            <a:off x="1219200" y="1116787"/>
            <a:ext cx="6858000" cy="369332"/>
          </a:xfrm>
          <a:prstGeom prst="rect">
            <a:avLst/>
          </a:prstGeom>
          <a:noFill/>
        </p:spPr>
        <p:txBody>
          <a:bodyPr wrap="square" rtlCol="0">
            <a:spAutoFit/>
          </a:bodyPr>
          <a:lstStyle/>
          <a:p>
            <a:pPr algn="ctr"/>
            <a:r>
              <a:rPr lang="en-US" dirty="0" smtClean="0">
                <a:latin typeface="Georgia" pitchFamily="18" charset="0"/>
                <a:cs typeface="Times New Roman" pitchFamily="18" charset="0"/>
              </a:rPr>
              <a:t>Table 1. Cost estimation of sample ISV </a:t>
            </a:r>
            <a:r>
              <a:rPr lang="en-US" i="1" dirty="0" smtClean="0">
                <a:latin typeface="Georgia" pitchFamily="18" charset="0"/>
                <a:cs typeface="Times New Roman" pitchFamily="18" charset="0"/>
              </a:rPr>
              <a:t>(Source: USEPA 1992a)</a:t>
            </a:r>
            <a:endParaRPr lang="en-US" i="1" dirty="0">
              <a:latin typeface="Georgia" pitchFamily="18" charset="0"/>
              <a:cs typeface="Times New Roman" pitchFamily="18" charset="0"/>
            </a:endParaRPr>
          </a:p>
        </p:txBody>
      </p:sp>
      <p:sp>
        <p:nvSpPr>
          <p:cNvPr id="9" name="TextBox 8"/>
          <p:cNvSpPr txBox="1"/>
          <p:nvPr/>
        </p:nvSpPr>
        <p:spPr>
          <a:xfrm>
            <a:off x="1066800" y="4495800"/>
            <a:ext cx="7467600" cy="1569660"/>
          </a:xfrm>
          <a:prstGeom prst="rect">
            <a:avLst/>
          </a:prstGeom>
          <a:noFill/>
        </p:spPr>
        <p:txBody>
          <a:bodyPr wrap="square" rtlCol="0">
            <a:spAutoFit/>
          </a:bodyPr>
          <a:lstStyle/>
          <a:p>
            <a:r>
              <a:rPr lang="en-US" sz="2400" dirty="0" smtClean="0">
                <a:latin typeface="Georgia" pitchFamily="18" charset="0"/>
              </a:rPr>
              <a:t>Factors influencing cost of ISV:</a:t>
            </a:r>
          </a:p>
          <a:p>
            <a:pPr marL="285750" indent="-285750">
              <a:buFont typeface="Arial" pitchFamily="34" charset="0"/>
              <a:buChar char="•"/>
            </a:pPr>
            <a:r>
              <a:rPr lang="en-US" dirty="0" smtClean="0">
                <a:latin typeface="Georgia" pitchFamily="18" charset="0"/>
              </a:rPr>
              <a:t>Depth of the soil to be treated</a:t>
            </a:r>
          </a:p>
          <a:p>
            <a:pPr marL="285750" indent="-285750">
              <a:buFont typeface="Arial" pitchFamily="34" charset="0"/>
              <a:buChar char="•"/>
            </a:pPr>
            <a:r>
              <a:rPr lang="en-US" dirty="0" smtClean="0">
                <a:latin typeface="Georgia" pitchFamily="18" charset="0"/>
              </a:rPr>
              <a:t>Extra energy input to treat high moisture content contaminants </a:t>
            </a:r>
          </a:p>
          <a:p>
            <a:pPr marL="285750" indent="-285750">
              <a:buFont typeface="Arial" pitchFamily="34" charset="0"/>
              <a:buChar char="•"/>
            </a:pPr>
            <a:r>
              <a:rPr lang="en-US" dirty="0" smtClean="0">
                <a:latin typeface="Georgia" pitchFamily="18" charset="0"/>
              </a:rPr>
              <a:t>The specific properties of the contaminated soil (e.g. dry density)</a:t>
            </a:r>
          </a:p>
          <a:p>
            <a:pPr marL="285750" indent="-285750">
              <a:buFont typeface="Arial" pitchFamily="34" charset="0"/>
              <a:buChar char="•"/>
            </a:pPr>
            <a:r>
              <a:rPr lang="en-US" dirty="0" smtClean="0">
                <a:latin typeface="Georgia" pitchFamily="18" charset="0"/>
              </a:rPr>
              <a:t>Unit price of electricity</a:t>
            </a:r>
            <a:endParaRPr lang="en-US" dirty="0">
              <a:latin typeface="Georgia" pitchFamily="18" charset="0"/>
            </a:endParaRPr>
          </a:p>
        </p:txBody>
      </p:sp>
    </p:spTree>
    <p:extLst>
      <p:ext uri="{BB962C8B-B14F-4D97-AF65-F5344CB8AC3E}">
        <p14:creationId xmlns:p14="http://schemas.microsoft.com/office/powerpoint/2010/main" val="3448610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itchFamily="18" charset="0"/>
              </a:rPr>
              <a:t>Cost Estimation</a:t>
            </a:r>
          </a:p>
        </p:txBody>
      </p:sp>
      <p:sp>
        <p:nvSpPr>
          <p:cNvPr id="3" name="Content Placeholder 2"/>
          <p:cNvSpPr>
            <a:spLocks noGrp="1"/>
          </p:cNvSpPr>
          <p:nvPr>
            <p:ph idx="1"/>
          </p:nvPr>
        </p:nvSpPr>
        <p:spPr>
          <a:xfrm>
            <a:off x="457200" y="1219200"/>
            <a:ext cx="8229600" cy="4525963"/>
          </a:xfrm>
        </p:spPr>
        <p:txBody>
          <a:bodyPr/>
          <a:lstStyle/>
          <a:p>
            <a:pPr marL="0" indent="0" algn="ctr">
              <a:buNone/>
            </a:pPr>
            <a:endParaRPr lang="en-US" sz="1400" dirty="0" smtClean="0">
              <a:latin typeface="Times New Roman" pitchFamily="18" charset="0"/>
              <a:cs typeface="Times New Roman" pitchFamily="18" charset="0"/>
            </a:endParaRPr>
          </a:p>
          <a:p>
            <a:pPr marL="0" indent="0" algn="ctr">
              <a:buNone/>
            </a:pPr>
            <a:r>
              <a:rPr lang="en-US" sz="1600" dirty="0" smtClean="0">
                <a:latin typeface="Georgia" pitchFamily="18" charset="0"/>
                <a:cs typeface="Times New Roman" pitchFamily="18" charset="0"/>
              </a:rPr>
              <a:t>Table </a:t>
            </a:r>
            <a:r>
              <a:rPr lang="en-US" sz="1600" dirty="0">
                <a:latin typeface="Georgia" pitchFamily="18" charset="0"/>
                <a:cs typeface="Times New Roman" pitchFamily="18" charset="0"/>
              </a:rPr>
              <a:t>2. Cost comparison of selected soil technologies </a:t>
            </a:r>
            <a:r>
              <a:rPr lang="en-US" sz="1600" i="1" dirty="0">
                <a:latin typeface="Georgia" pitchFamily="18" charset="0"/>
                <a:cs typeface="Times New Roman" pitchFamily="18" charset="0"/>
              </a:rPr>
              <a:t>(modified Grubb and Sitar, 1995)</a:t>
            </a:r>
            <a:r>
              <a:rPr lang="en-US" sz="3600" i="1" dirty="0" smtClean="0">
                <a:latin typeface="Georgia" pitchFamily="18" charset="0"/>
              </a:rPr>
              <a:t> </a:t>
            </a:r>
            <a:endParaRPr lang="en-US" sz="3600" i="1" dirty="0">
              <a:latin typeface="Georgi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276877"/>
              </p:ext>
            </p:extLst>
          </p:nvPr>
        </p:nvGraphicFramePr>
        <p:xfrm>
          <a:off x="1447800" y="2133600"/>
          <a:ext cx="6400800" cy="3575304"/>
        </p:xfrm>
        <a:graphic>
          <a:graphicData uri="http://schemas.openxmlformats.org/drawingml/2006/table">
            <a:tbl>
              <a:tblPr firstRow="1" firstCol="1" bandRow="1"/>
              <a:tblGrid>
                <a:gridCol w="3200400"/>
                <a:gridCol w="3200400"/>
              </a:tblGrid>
              <a:tr h="242455">
                <a:tc>
                  <a:txBody>
                    <a:bodyPr/>
                    <a:lstStyle/>
                    <a:p>
                      <a:pPr marL="0" marR="0" algn="ctr">
                        <a:lnSpc>
                          <a:spcPct val="115000"/>
                        </a:lnSpc>
                        <a:spcBef>
                          <a:spcPts val="0"/>
                        </a:spcBef>
                        <a:spcAft>
                          <a:spcPts val="0"/>
                        </a:spcAft>
                      </a:pPr>
                      <a:r>
                        <a:rPr lang="en-US" sz="2400" b="1" dirty="0">
                          <a:effectLst/>
                          <a:latin typeface="Georgia" pitchFamily="18" charset="0"/>
                          <a:ea typeface="SimSun"/>
                          <a:cs typeface="Times New Roman"/>
                        </a:rPr>
                        <a:t>Technology</a:t>
                      </a:r>
                      <a:endParaRPr lang="en-US" sz="2400" dirty="0">
                        <a:effectLst/>
                        <a:latin typeface="Georgia" pitchFamily="18" charset="0"/>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pitchFamily="18" charset="0"/>
                          <a:ea typeface="SimSun"/>
                          <a:cs typeface="Times New Roman"/>
                        </a:rPr>
                        <a:t>Cost ($/m</a:t>
                      </a:r>
                      <a:r>
                        <a:rPr lang="en-US" sz="2400" b="1" baseline="30000" dirty="0">
                          <a:effectLst/>
                          <a:latin typeface="Georgia" pitchFamily="18" charset="0"/>
                          <a:ea typeface="SimSun"/>
                          <a:cs typeface="Times New Roman"/>
                        </a:rPr>
                        <a:t>3</a:t>
                      </a:r>
                      <a:r>
                        <a:rPr lang="en-US" sz="2400" b="1" dirty="0">
                          <a:effectLst/>
                          <a:latin typeface="Georgia" pitchFamily="18" charset="0"/>
                          <a:ea typeface="SimSun"/>
                          <a:cs typeface="Times New Roman"/>
                        </a:rPr>
                        <a:t>)</a:t>
                      </a:r>
                      <a:endParaRPr lang="en-US" sz="2400" dirty="0">
                        <a:effectLst/>
                        <a:latin typeface="Georgia" pitchFamily="18" charset="0"/>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55">
                <a:tc>
                  <a:txBody>
                    <a:bodyPr/>
                    <a:lstStyle/>
                    <a:p>
                      <a:pPr marL="0" marR="0">
                        <a:lnSpc>
                          <a:spcPct val="115000"/>
                        </a:lnSpc>
                        <a:spcBef>
                          <a:spcPts val="0"/>
                        </a:spcBef>
                        <a:spcAft>
                          <a:spcPts val="0"/>
                        </a:spcAft>
                      </a:pPr>
                      <a:r>
                        <a:rPr lang="en-US" sz="1800" dirty="0">
                          <a:effectLst/>
                          <a:latin typeface="Georgia" pitchFamily="18" charset="0"/>
                          <a:ea typeface="SimSun"/>
                          <a:cs typeface="Times New Roman"/>
                        </a:rPr>
                        <a:t>Bioremediation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20-80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2455">
                <a:tc>
                  <a:txBody>
                    <a:bodyPr/>
                    <a:lstStyle/>
                    <a:p>
                      <a:pPr marL="0" marR="0">
                        <a:lnSpc>
                          <a:spcPct val="115000"/>
                        </a:lnSpc>
                        <a:spcBef>
                          <a:spcPts val="0"/>
                        </a:spcBef>
                        <a:spcAft>
                          <a:spcPts val="0"/>
                        </a:spcAft>
                      </a:pPr>
                      <a:r>
                        <a:rPr lang="en-US" sz="1800" dirty="0">
                          <a:effectLst/>
                          <a:latin typeface="Georgia" pitchFamily="18" charset="0"/>
                          <a:ea typeface="SimSun"/>
                          <a:cs typeface="Times New Roman"/>
                        </a:rPr>
                        <a:t>Permeable Reactive Walls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65-130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dirty="0">
                          <a:effectLst/>
                          <a:latin typeface="Georgia" pitchFamily="18" charset="0"/>
                          <a:ea typeface="SimSun"/>
                          <a:cs typeface="Times New Roman"/>
                        </a:rPr>
                        <a:t>Water Flooding</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effectLst/>
                          <a:latin typeface="Georgia" pitchFamily="18" charset="0"/>
                          <a:ea typeface="SimSun"/>
                          <a:cs typeface="Times New Roman"/>
                        </a:rPr>
                        <a:t>65-130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dirty="0">
                          <a:effectLst/>
                          <a:latin typeface="Georgia" pitchFamily="18" charset="0"/>
                          <a:ea typeface="SimSun"/>
                          <a:cs typeface="Times New Roman"/>
                        </a:rPr>
                        <a:t>Soil Vapor Extraction</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65-130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a:effectLst/>
                          <a:latin typeface="Georgia" pitchFamily="18" charset="0"/>
                          <a:ea typeface="SimSun"/>
                          <a:cs typeface="Times New Roman"/>
                        </a:rPr>
                        <a:t>Radio Frequency Heating</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85-210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a:effectLst/>
                          <a:latin typeface="Georgia" pitchFamily="18" charset="0"/>
                          <a:ea typeface="SimSun"/>
                          <a:cs typeface="Times New Roman"/>
                        </a:rPr>
                        <a:t>Soil Flushing</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100-160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a:effectLst/>
                          <a:latin typeface="Georgia" pitchFamily="18" charset="0"/>
                          <a:ea typeface="SimSun"/>
                          <a:cs typeface="Times New Roman"/>
                        </a:rPr>
                        <a:t>Air Sparging</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100-160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a:effectLst/>
                          <a:latin typeface="Georgia" pitchFamily="18" charset="0"/>
                          <a:ea typeface="SimSun"/>
                          <a:cs typeface="Times New Roman"/>
                        </a:rPr>
                        <a:t>Electro-osmosis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effectLst/>
                          <a:latin typeface="Georgia" pitchFamily="18" charset="0"/>
                          <a:ea typeface="SimSun"/>
                          <a:cs typeface="Times New Roman"/>
                        </a:rPr>
                        <a:t>100-200</a:t>
                      </a: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a:effectLst/>
                          <a:latin typeface="Georgia" pitchFamily="18" charset="0"/>
                          <a:ea typeface="SimSun"/>
                          <a:cs typeface="Times New Roman"/>
                        </a:rPr>
                        <a:t>Electrokinectics</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smtClean="0">
                          <a:effectLst/>
                          <a:latin typeface="Georgia" pitchFamily="18" charset="0"/>
                          <a:ea typeface="SimSun"/>
                          <a:cs typeface="Times New Roman"/>
                        </a:rPr>
                        <a:t>30-300</a:t>
                      </a:r>
                      <a:endParaRPr lang="en-US" sz="1800" dirty="0">
                        <a:effectLst/>
                        <a:latin typeface="Georgia" pitchFamily="18" charset="0"/>
                        <a:ea typeface="SimSun"/>
                        <a:cs typeface="Times New Roman"/>
                      </a:endParaRPr>
                    </a:p>
                  </a:txBody>
                  <a:tcPr marL="68580" marR="68580" marT="0" marB="0">
                    <a:lnL>
                      <a:noFill/>
                    </a:lnL>
                    <a:lnR>
                      <a:noFill/>
                    </a:lnR>
                    <a:lnT>
                      <a:noFill/>
                    </a:lnT>
                    <a:lnB>
                      <a:noFill/>
                    </a:lnB>
                  </a:tcPr>
                </a:tc>
              </a:tr>
              <a:tr h="242455">
                <a:tc>
                  <a:txBody>
                    <a:bodyPr/>
                    <a:lstStyle/>
                    <a:p>
                      <a:pPr marL="0" marR="0">
                        <a:lnSpc>
                          <a:spcPct val="115000"/>
                        </a:lnSpc>
                        <a:spcBef>
                          <a:spcPts val="0"/>
                        </a:spcBef>
                        <a:spcAft>
                          <a:spcPts val="0"/>
                        </a:spcAft>
                      </a:pPr>
                      <a:r>
                        <a:rPr lang="en-US" sz="1800" dirty="0" err="1">
                          <a:effectLst/>
                          <a:latin typeface="Georgia" pitchFamily="18" charset="0"/>
                          <a:ea typeface="SimSun"/>
                          <a:cs typeface="Times New Roman"/>
                        </a:rPr>
                        <a:t>Vitrification</a:t>
                      </a:r>
                      <a:endParaRPr lang="en-US" sz="1800" dirty="0">
                        <a:effectLst/>
                        <a:latin typeface="Georgia" pitchFamily="18" charset="0"/>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2">
                              <a:lumMod val="60000"/>
                              <a:lumOff val="40000"/>
                            </a:schemeClr>
                          </a:solidFill>
                          <a:effectLst/>
                          <a:latin typeface="Georgia" pitchFamily="18" charset="0"/>
                          <a:ea typeface="SimSun"/>
                          <a:cs typeface="Times New Roman"/>
                        </a:rPr>
                        <a:t>300-650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566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Regulation Involved</a:t>
            </a:r>
            <a:endParaRPr lang="en-US" dirty="0">
              <a:latin typeface="Georgia" pitchFamily="18" charset="0"/>
            </a:endParaRPr>
          </a:p>
        </p:txBody>
      </p:sp>
      <p:sp>
        <p:nvSpPr>
          <p:cNvPr id="3" name="Content Placeholder 2"/>
          <p:cNvSpPr>
            <a:spLocks noGrp="1"/>
          </p:cNvSpPr>
          <p:nvPr>
            <p:ph idx="1"/>
          </p:nvPr>
        </p:nvSpPr>
        <p:spPr/>
        <p:txBody>
          <a:bodyPr>
            <a:normAutofit/>
          </a:bodyPr>
          <a:lstStyle/>
          <a:p>
            <a:r>
              <a:rPr lang="en-US" sz="2800" dirty="0" smtClean="0">
                <a:latin typeface="Georgia" pitchFamily="18" charset="0"/>
              </a:rPr>
              <a:t>The Comprehensive Environmental </a:t>
            </a:r>
            <a:r>
              <a:rPr lang="en-US" sz="2800" dirty="0" err="1" smtClean="0">
                <a:latin typeface="Georgia" pitchFamily="18" charset="0"/>
              </a:rPr>
              <a:t>Respose</a:t>
            </a:r>
            <a:r>
              <a:rPr lang="en-US" sz="2800" dirty="0" smtClean="0">
                <a:latin typeface="Georgia" pitchFamily="18" charset="0"/>
              </a:rPr>
              <a:t>, Compensation, and Liability Act (</a:t>
            </a:r>
            <a:r>
              <a:rPr lang="en-US" sz="2800" dirty="0">
                <a:latin typeface="Georgia" pitchFamily="18" charset="0"/>
              </a:rPr>
              <a:t>CERCLA</a:t>
            </a:r>
            <a:r>
              <a:rPr lang="en-US" sz="2800" dirty="0" smtClean="0">
                <a:latin typeface="Georgia" pitchFamily="18" charset="0"/>
              </a:rPr>
              <a:t>)</a:t>
            </a:r>
          </a:p>
          <a:p>
            <a:r>
              <a:rPr lang="en-US" sz="2800" dirty="0" smtClean="0">
                <a:latin typeface="Georgia" pitchFamily="18" charset="0"/>
              </a:rPr>
              <a:t>The Resource Conservation and Recovery Act</a:t>
            </a:r>
          </a:p>
          <a:p>
            <a:r>
              <a:rPr lang="en-US" sz="2800" dirty="0" smtClean="0">
                <a:latin typeface="Georgia" pitchFamily="18" charset="0"/>
              </a:rPr>
              <a:t>The Clean Air Act The Safe Drinking Water Act</a:t>
            </a:r>
          </a:p>
          <a:p>
            <a:r>
              <a:rPr lang="en-US" sz="2800" dirty="0" smtClean="0">
                <a:latin typeface="Georgia" pitchFamily="18" charset="0"/>
              </a:rPr>
              <a:t>The Toxic Substances Control Act</a:t>
            </a:r>
          </a:p>
          <a:p>
            <a:r>
              <a:rPr lang="en-US" sz="2800" dirty="0" smtClean="0">
                <a:latin typeface="Georgia" pitchFamily="18" charset="0"/>
              </a:rPr>
              <a:t>The Occupational Safety and Health Administration Regulations</a:t>
            </a:r>
            <a:endParaRPr lang="en-US" sz="2800" dirty="0">
              <a:latin typeface="Georgia" pitchFamily="18" charset="0"/>
            </a:endParaRPr>
          </a:p>
        </p:txBody>
      </p:sp>
    </p:spTree>
    <p:extLst>
      <p:ext uri="{BB962C8B-B14F-4D97-AF65-F5344CB8AC3E}">
        <p14:creationId xmlns:p14="http://schemas.microsoft.com/office/powerpoint/2010/main" val="4217693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Georgia" pitchFamily="18" charset="0"/>
              </a:rPr>
              <a:t>Case study </a:t>
            </a:r>
            <a:r>
              <a:rPr lang="en-US" altLang="zh-CN" dirty="0" smtClean="0">
                <a:latin typeface="Georgia" pitchFamily="18" charset="0"/>
              </a:rPr>
              <a:t>—Hanford </a:t>
            </a:r>
            <a:r>
              <a:rPr lang="en-US" altLang="zh-CN" dirty="0" err="1" smtClean="0">
                <a:latin typeface="Georgia" pitchFamily="18" charset="0"/>
              </a:rPr>
              <a:t>Vit</a:t>
            </a:r>
            <a:r>
              <a:rPr lang="en-US" altLang="zh-CN" dirty="0" smtClean="0">
                <a:latin typeface="Georgia" pitchFamily="18" charset="0"/>
              </a:rPr>
              <a:t> Plant</a:t>
            </a:r>
            <a:endParaRPr lang="en-US" dirty="0">
              <a:latin typeface="Georgia"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4356100" cy="2057400"/>
          </a:xfrm>
        </p:spPr>
      </p:pic>
      <p:pic>
        <p:nvPicPr>
          <p:cNvPr id="4102" name="Picture 6" descr="http://diviningmind.com/big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4698"/>
            <a:ext cx="5172075" cy="3789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990600"/>
            <a:ext cx="4495800" cy="1569660"/>
          </a:xfrm>
          <a:prstGeom prst="rect">
            <a:avLst/>
          </a:prstGeom>
          <a:noFill/>
        </p:spPr>
        <p:txBody>
          <a:bodyPr wrap="square" rtlCol="0">
            <a:spAutoFit/>
          </a:bodyPr>
          <a:lstStyle/>
          <a:p>
            <a:pPr marL="285750" indent="-285750">
              <a:buFontTx/>
              <a:buChar char="-"/>
            </a:pPr>
            <a:r>
              <a:rPr lang="en-US" sz="1600" dirty="0">
                <a:latin typeface="Georgia" pitchFamily="18" charset="0"/>
              </a:rPr>
              <a:t>Located in southeastern Washington state</a:t>
            </a:r>
          </a:p>
          <a:p>
            <a:pPr marL="285750" indent="-285750">
              <a:buFontTx/>
              <a:buChar char="-"/>
            </a:pPr>
            <a:r>
              <a:rPr lang="en-US" sz="1600" dirty="0" smtClean="0">
                <a:latin typeface="Georgia" pitchFamily="18" charset="0"/>
              </a:rPr>
              <a:t>Used to be the largest of three defense production sites in U.S. </a:t>
            </a:r>
          </a:p>
          <a:p>
            <a:pPr marL="285750" indent="-285750">
              <a:buFontTx/>
              <a:buChar char="-"/>
            </a:pPr>
            <a:r>
              <a:rPr lang="en-US" sz="1600" dirty="0" smtClean="0">
                <a:latin typeface="Georgia" pitchFamily="18" charset="0"/>
              </a:rPr>
              <a:t>56 million gallons of radioactive and chemical wastes are stored in 177 underground tanks on the site</a:t>
            </a:r>
            <a:endParaRPr lang="en-US" sz="1600" dirty="0">
              <a:latin typeface="Georgia" pitchFamily="18" charset="0"/>
            </a:endParaRPr>
          </a:p>
        </p:txBody>
      </p:sp>
      <p:sp>
        <p:nvSpPr>
          <p:cNvPr id="9" name="TextBox 8"/>
          <p:cNvSpPr txBox="1"/>
          <p:nvPr/>
        </p:nvSpPr>
        <p:spPr>
          <a:xfrm>
            <a:off x="23037" y="3218122"/>
            <a:ext cx="3886200" cy="3293209"/>
          </a:xfrm>
          <a:prstGeom prst="rect">
            <a:avLst/>
          </a:prstGeom>
          <a:noFill/>
        </p:spPr>
        <p:txBody>
          <a:bodyPr wrap="square" rtlCol="0">
            <a:spAutoFit/>
          </a:bodyPr>
          <a:lstStyle/>
          <a:p>
            <a:pPr marL="285750" indent="-285750">
              <a:buFontTx/>
              <a:buChar char="-"/>
            </a:pPr>
            <a:r>
              <a:rPr lang="en-US" sz="1600" dirty="0" smtClean="0">
                <a:latin typeface="Georgia" pitchFamily="18" charset="0"/>
              </a:rPr>
              <a:t>New plant to treat hazardous waste are designed and built by Bechtel National, Inc.</a:t>
            </a:r>
            <a:endParaRPr lang="en-US" sz="1600" dirty="0">
              <a:latin typeface="Georgia" pitchFamily="18" charset="0"/>
            </a:endParaRPr>
          </a:p>
          <a:p>
            <a:pPr marL="285750" indent="-285750">
              <a:buFontTx/>
              <a:buChar char="-"/>
            </a:pPr>
            <a:r>
              <a:rPr lang="en-US" sz="1600" dirty="0" smtClean="0">
                <a:latin typeface="Georgia" pitchFamily="18" charset="0"/>
              </a:rPr>
              <a:t>Size: 440 feet by 275 feet by 95 feet tall</a:t>
            </a:r>
          </a:p>
          <a:p>
            <a:pPr marL="285750" indent="-285750">
              <a:buFontTx/>
              <a:buChar char="-"/>
            </a:pPr>
            <a:r>
              <a:rPr lang="en-US" sz="1600" dirty="0" smtClean="0">
                <a:latin typeface="Georgia" pitchFamily="18" charset="0"/>
              </a:rPr>
              <a:t>Estimated cost of $12.2 billion</a:t>
            </a:r>
          </a:p>
          <a:p>
            <a:pPr marL="285750" indent="-285750">
              <a:buFontTx/>
              <a:buChar char="-"/>
            </a:pPr>
            <a:r>
              <a:rPr lang="en-US" sz="1600" dirty="0" smtClean="0">
                <a:latin typeface="Georgia" pitchFamily="18" charset="0"/>
              </a:rPr>
              <a:t>Use </a:t>
            </a:r>
            <a:r>
              <a:rPr lang="en-US" sz="1600" dirty="0" err="1" smtClean="0">
                <a:latin typeface="Georgia" pitchFamily="18" charset="0"/>
              </a:rPr>
              <a:t>vitrification</a:t>
            </a:r>
            <a:r>
              <a:rPr lang="en-US" sz="1600" dirty="0" smtClean="0">
                <a:latin typeface="Georgia" pitchFamily="18" charset="0"/>
              </a:rPr>
              <a:t> technology, heating materials to 1,149 degrees Celsius</a:t>
            </a:r>
          </a:p>
          <a:p>
            <a:pPr marL="285750" indent="-285750">
              <a:buFontTx/>
              <a:buChar char="-"/>
            </a:pPr>
            <a:r>
              <a:rPr lang="en-US" sz="1600" dirty="0" smtClean="0">
                <a:latin typeface="Georgia" pitchFamily="18" charset="0"/>
              </a:rPr>
              <a:t>Facilities include pretreatment, low-activity </a:t>
            </a:r>
            <a:r>
              <a:rPr lang="en-US" sz="1600" dirty="0" err="1" smtClean="0">
                <a:latin typeface="Georgia" pitchFamily="18" charset="0"/>
              </a:rPr>
              <a:t>vitrification</a:t>
            </a:r>
            <a:r>
              <a:rPr lang="en-US" sz="1600" dirty="0" smtClean="0">
                <a:latin typeface="Georgia" pitchFamily="18" charset="0"/>
              </a:rPr>
              <a:t>, high-level waste </a:t>
            </a:r>
            <a:r>
              <a:rPr lang="en-US" sz="1600" dirty="0" err="1" smtClean="0">
                <a:latin typeface="Georgia" pitchFamily="18" charset="0"/>
              </a:rPr>
              <a:t>vitrification</a:t>
            </a:r>
            <a:r>
              <a:rPr lang="en-US" sz="1600" dirty="0" smtClean="0">
                <a:latin typeface="Georgia" pitchFamily="18" charset="0"/>
              </a:rPr>
              <a:t>, and an analytical </a:t>
            </a:r>
            <a:r>
              <a:rPr lang="en-US" sz="1600" dirty="0" smtClean="0"/>
              <a:t>laboratory</a:t>
            </a:r>
          </a:p>
          <a:p>
            <a:pPr marL="285750" indent="-285750">
              <a:buFontTx/>
              <a:buChar char="-"/>
            </a:pPr>
            <a:endParaRPr lang="en-US" sz="1600" dirty="0" smtClean="0"/>
          </a:p>
        </p:txBody>
      </p:sp>
    </p:spTree>
    <p:extLst>
      <p:ext uri="{BB962C8B-B14F-4D97-AF65-F5344CB8AC3E}">
        <p14:creationId xmlns:p14="http://schemas.microsoft.com/office/powerpoint/2010/main" val="4032672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latin typeface="Georgia" pitchFamily="18" charset="0"/>
              </a:rPr>
              <a:t>Case study </a:t>
            </a:r>
            <a:r>
              <a:rPr lang="en-US" altLang="zh-CN" dirty="0">
                <a:latin typeface="Georgia" pitchFamily="18" charset="0"/>
              </a:rPr>
              <a:t>—Hanford </a:t>
            </a:r>
            <a:r>
              <a:rPr lang="en-US" altLang="zh-CN" dirty="0" err="1">
                <a:latin typeface="Georgia" pitchFamily="18" charset="0"/>
              </a:rPr>
              <a:t>Vit</a:t>
            </a:r>
            <a:r>
              <a:rPr lang="en-US" altLang="zh-CN" dirty="0">
                <a:latin typeface="Georgia" pitchFamily="18" charset="0"/>
              </a:rPr>
              <a:t> Plant</a:t>
            </a:r>
            <a:endParaRPr lang="en-US" dirty="0">
              <a:latin typeface="Georgia"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90599"/>
            <a:ext cx="4267200" cy="5294489"/>
          </a:xfrm>
        </p:spPr>
      </p:pic>
      <p:sp>
        <p:nvSpPr>
          <p:cNvPr id="5" name="Rounded Rectangle 4"/>
          <p:cNvSpPr/>
          <p:nvPr/>
        </p:nvSpPr>
        <p:spPr>
          <a:xfrm>
            <a:off x="4876800" y="914400"/>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Pretreatment to separate wastes</a:t>
            </a:r>
            <a:endParaRPr lang="en-US" dirty="0"/>
          </a:p>
        </p:txBody>
      </p:sp>
      <p:sp>
        <p:nvSpPr>
          <p:cNvPr id="6" name="Down Arrow 5"/>
          <p:cNvSpPr/>
          <p:nvPr/>
        </p:nvSpPr>
        <p:spPr>
          <a:xfrm>
            <a:off x="5867400" y="1905000"/>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2171700"/>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Mix separated wastes with glass-forming materials</a:t>
            </a:r>
            <a:endParaRPr lang="en-US" dirty="0"/>
          </a:p>
        </p:txBody>
      </p:sp>
      <p:sp>
        <p:nvSpPr>
          <p:cNvPr id="8" name="Down Arrow 7"/>
          <p:cNvSpPr/>
          <p:nvPr/>
        </p:nvSpPr>
        <p:spPr>
          <a:xfrm>
            <a:off x="5867400" y="3162300"/>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76800" y="3420140"/>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Heat mixed wastes under 1,149 °C to form molten glass</a:t>
            </a:r>
            <a:endParaRPr lang="en-US" dirty="0"/>
          </a:p>
        </p:txBody>
      </p:sp>
      <p:sp>
        <p:nvSpPr>
          <p:cNvPr id="11" name="Down Arrow 10"/>
          <p:cNvSpPr/>
          <p:nvPr/>
        </p:nvSpPr>
        <p:spPr>
          <a:xfrm>
            <a:off x="5867400" y="4410740"/>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838700" y="4657061"/>
            <a:ext cx="2286000" cy="118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Pour molten glass into containment vessels to cool down and form solid glass</a:t>
            </a:r>
            <a:endParaRPr lang="en-US" dirty="0"/>
          </a:p>
        </p:txBody>
      </p:sp>
      <p:sp>
        <p:nvSpPr>
          <p:cNvPr id="13" name="Down Arrow 12"/>
          <p:cNvSpPr/>
          <p:nvPr/>
        </p:nvSpPr>
        <p:spPr>
          <a:xfrm rot="16200000">
            <a:off x="7143750" y="5114261"/>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82540" y="4433556"/>
            <a:ext cx="1676400" cy="1628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stabilized wastes on site or at a federal repository</a:t>
            </a:r>
            <a:endParaRPr lang="en-US" dirty="0"/>
          </a:p>
        </p:txBody>
      </p:sp>
    </p:spTree>
    <p:extLst>
      <p:ext uri="{BB962C8B-B14F-4D97-AF65-F5344CB8AC3E}">
        <p14:creationId xmlns:p14="http://schemas.microsoft.com/office/powerpoint/2010/main" val="3448692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Introduction</a:t>
            </a:r>
            <a:endParaRPr lang="en-US" dirty="0">
              <a:latin typeface="Georgia" pitchFamily="18" charset="0"/>
            </a:endParaRPr>
          </a:p>
        </p:txBody>
      </p:sp>
      <p:sp>
        <p:nvSpPr>
          <p:cNvPr id="3" name="Subtitle 2"/>
          <p:cNvSpPr>
            <a:spLocks noGrp="1"/>
          </p:cNvSpPr>
          <p:nvPr>
            <p:ph type="subTitle" idx="1"/>
          </p:nvPr>
        </p:nvSpPr>
        <p:spPr>
          <a:xfrm>
            <a:off x="304800" y="1295400"/>
            <a:ext cx="8610600" cy="1752600"/>
          </a:xfrm>
        </p:spPr>
        <p:txBody>
          <a:bodyPr/>
          <a:lstStyle/>
          <a:p>
            <a:pPr marL="457200" indent="-457200" algn="l">
              <a:buFont typeface="Arial" pitchFamily="34" charset="0"/>
              <a:buChar char="•"/>
            </a:pPr>
            <a:r>
              <a:rPr lang="en-US" dirty="0" smtClean="0">
                <a:solidFill>
                  <a:schemeClr val="tx1"/>
                </a:solidFill>
                <a:latin typeface="Georgia" pitchFamily="18" charset="0"/>
              </a:rPr>
              <a:t>Embeds contaminants into glass-like solids</a:t>
            </a:r>
          </a:p>
          <a:p>
            <a:pPr marL="457200" indent="-457200" algn="l">
              <a:buFont typeface="Arial" pitchFamily="34" charset="0"/>
              <a:buChar char="•"/>
            </a:pPr>
            <a:r>
              <a:rPr lang="en-US" dirty="0" smtClean="0">
                <a:solidFill>
                  <a:schemeClr val="tx1"/>
                </a:solidFill>
                <a:latin typeface="Georgia" pitchFamily="18" charset="0"/>
              </a:rPr>
              <a:t>Isolates contaminants from environment</a:t>
            </a:r>
          </a:p>
        </p:txBody>
      </p:sp>
      <p:graphicFrame>
        <p:nvGraphicFramePr>
          <p:cNvPr id="4" name="Diagram 3"/>
          <p:cNvGraphicFramePr/>
          <p:nvPr>
            <p:extLst>
              <p:ext uri="{D42A27DB-BD31-4B8C-83A1-F6EECF244321}">
                <p14:modId xmlns:p14="http://schemas.microsoft.com/office/powerpoint/2010/main" val="2109453767"/>
              </p:ext>
            </p:extLst>
          </p:nvPr>
        </p:nvGraphicFramePr>
        <p:xfrm>
          <a:off x="381000" y="2438400"/>
          <a:ext cx="6705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9502" y="4010470"/>
            <a:ext cx="1888298" cy="1350133"/>
          </a:xfrm>
          <a:prstGeom prst="rect">
            <a:avLst/>
          </a:prstGeom>
          <a:ln>
            <a:noFill/>
          </a:ln>
          <a:effectLst>
            <a:softEdge rad="112500"/>
          </a:effectLst>
        </p:spPr>
      </p:pic>
    </p:spTree>
    <p:extLst>
      <p:ext uri="{BB962C8B-B14F-4D97-AF65-F5344CB8AC3E}">
        <p14:creationId xmlns:p14="http://schemas.microsoft.com/office/powerpoint/2010/main" val="3268211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latin typeface="Georgia" pitchFamily="18" charset="0"/>
              </a:rPr>
              <a:t>Reference List</a:t>
            </a:r>
            <a:endParaRPr lang="en-US" dirty="0">
              <a:latin typeface="Georgia" pitchFamily="18" charset="0"/>
            </a:endParaRPr>
          </a:p>
        </p:txBody>
      </p:sp>
      <p:sp>
        <p:nvSpPr>
          <p:cNvPr id="3" name="Content Placeholder 2"/>
          <p:cNvSpPr>
            <a:spLocks noGrp="1"/>
          </p:cNvSpPr>
          <p:nvPr>
            <p:ph idx="1"/>
          </p:nvPr>
        </p:nvSpPr>
        <p:spPr>
          <a:xfrm>
            <a:off x="457200" y="1066800"/>
            <a:ext cx="8229600" cy="5059363"/>
          </a:xfrm>
        </p:spPr>
        <p:txBody>
          <a:bodyPr>
            <a:noAutofit/>
          </a:bodyPr>
          <a:lstStyle/>
          <a:p>
            <a:r>
              <a:rPr lang="en-US" sz="1100" dirty="0"/>
              <a:t>[1]: </a:t>
            </a:r>
            <a:r>
              <a:rPr lang="en-US" sz="1100" dirty="0" err="1"/>
              <a:t>Vitrification</a:t>
            </a:r>
            <a:r>
              <a:rPr lang="en-US" sz="1100" dirty="0"/>
              <a:t>, &lt;</a:t>
            </a:r>
            <a:r>
              <a:rPr lang="en-US" sz="1100" dirty="0">
                <a:hlinkClick r:id="rId2"/>
              </a:rPr>
              <a:t>http://en.wikipedia.org/wiki/Vitrification&gt;</a:t>
            </a:r>
            <a:endParaRPr lang="en-US" sz="1100" dirty="0"/>
          </a:p>
          <a:p>
            <a:r>
              <a:rPr lang="en-US" sz="1100" dirty="0"/>
              <a:t>[2]: Radioactive Waste, &lt;</a:t>
            </a:r>
            <a:r>
              <a:rPr lang="en-US" sz="1100" dirty="0">
                <a:hlinkClick r:id="rId3"/>
              </a:rPr>
              <a:t>http://en.wikipedia.org/wiki/Radioactive_waste#Vitrification&gt;</a:t>
            </a:r>
            <a:endParaRPr lang="en-US" sz="1100" dirty="0"/>
          </a:p>
          <a:p>
            <a:r>
              <a:rPr lang="en-US" sz="1100" dirty="0"/>
              <a:t>[3]: Thermal Transitions: Crystallization, Melting and the Glass Transition, </a:t>
            </a:r>
            <a:r>
              <a:rPr lang="en-US" sz="1100" i="1" dirty="0"/>
              <a:t>Penn State University</a:t>
            </a:r>
            <a:r>
              <a:rPr lang="en-US" sz="1100" dirty="0"/>
              <a:t>, &lt;</a:t>
            </a:r>
            <a:r>
              <a:rPr lang="en-US" sz="1100" dirty="0">
                <a:hlinkClick r:id="rId4"/>
              </a:rPr>
              <a:t>http://zeus.plmsc.psu.edu/~manias/MatSE259/lecture7.pdf&gt;</a:t>
            </a:r>
            <a:endParaRPr lang="en-US" sz="1100" dirty="0"/>
          </a:p>
          <a:p>
            <a:r>
              <a:rPr lang="en-US" sz="1100" dirty="0"/>
              <a:t>[4]: Glass Transition, </a:t>
            </a:r>
            <a:r>
              <a:rPr lang="en-US" sz="1100" i="1" dirty="0"/>
              <a:t>the University of Southern Mississippi, Department of Polymer Science,</a:t>
            </a:r>
            <a:r>
              <a:rPr lang="en-US" sz="1100" dirty="0"/>
              <a:t>  &lt;</a:t>
            </a:r>
            <a:r>
              <a:rPr lang="en-US" sz="1100" dirty="0">
                <a:hlinkClick r:id="rId5"/>
              </a:rPr>
              <a:t>http://pslc.ws/macrog/tg.htm&gt;</a:t>
            </a:r>
            <a:endParaRPr lang="en-US" sz="1100" dirty="0"/>
          </a:p>
          <a:p>
            <a:r>
              <a:rPr lang="en-US" sz="1100" dirty="0"/>
              <a:t>[5]: G Roth, S </a:t>
            </a:r>
            <a:r>
              <a:rPr lang="en-US" sz="1100" dirty="0" err="1"/>
              <a:t>Weisenburger</a:t>
            </a:r>
            <a:r>
              <a:rPr lang="en-US" sz="1100" dirty="0"/>
              <a:t>, (2000). </a:t>
            </a:r>
            <a:r>
              <a:rPr lang="en-US" sz="1100" dirty="0" err="1"/>
              <a:t>Vitrification</a:t>
            </a:r>
            <a:r>
              <a:rPr lang="en-US" sz="1100" dirty="0"/>
              <a:t> of high-level liquid waste: glass chemistry, process chemistry and process technology. </a:t>
            </a:r>
            <a:r>
              <a:rPr lang="en-US" sz="1100" i="1" dirty="0"/>
              <a:t>Nuclear Engineering and Design</a:t>
            </a:r>
            <a:r>
              <a:rPr lang="en-US" sz="1100" dirty="0"/>
              <a:t>. 202 (), pp.197</a:t>
            </a:r>
          </a:p>
          <a:p>
            <a:r>
              <a:rPr lang="en-US" sz="1100" dirty="0"/>
              <a:t>[6]: Michael I. </a:t>
            </a:r>
            <a:r>
              <a:rPr lang="en-US" sz="1100" dirty="0" err="1"/>
              <a:t>Ojovan</a:t>
            </a:r>
            <a:r>
              <a:rPr lang="en-US" sz="1100" dirty="0"/>
              <a:t>, William E. Lee, (2010). Glassy </a:t>
            </a:r>
            <a:r>
              <a:rPr lang="en-US" sz="1100" dirty="0" err="1"/>
              <a:t>Wasteform</a:t>
            </a:r>
            <a:r>
              <a:rPr lang="en-US" sz="1100" dirty="0"/>
              <a:t> for Nuclear Waste Immobilization. &lt;</a:t>
            </a:r>
            <a:r>
              <a:rPr lang="en-US" sz="1100" dirty="0">
                <a:hlinkClick r:id="rId6"/>
              </a:rPr>
              <a:t>http://link.springer.com/article/10.1007/s11661-010-0525-7/fulltext.html&gt;</a:t>
            </a:r>
            <a:endParaRPr lang="en-US" sz="1100" dirty="0"/>
          </a:p>
          <a:p>
            <a:r>
              <a:rPr lang="en-US" sz="1100" dirty="0"/>
              <a:t>[7]: Laurel J. Staley, (1995). </a:t>
            </a:r>
            <a:r>
              <a:rPr lang="en-US" sz="1100" dirty="0" err="1"/>
              <a:t>Vitrification</a:t>
            </a:r>
            <a:r>
              <a:rPr lang="en-US" sz="1100" dirty="0"/>
              <a:t> Technologies for the Treatment of Contaminated Soil. (Chapter 9)</a:t>
            </a:r>
          </a:p>
          <a:p>
            <a:r>
              <a:rPr lang="en-US" sz="1100" dirty="0"/>
              <a:t>[8]: EPA, (1997). </a:t>
            </a:r>
            <a:r>
              <a:rPr lang="en-US" sz="1100" dirty="0" err="1"/>
              <a:t>Vitrification</a:t>
            </a:r>
            <a:r>
              <a:rPr lang="en-US" sz="1100" dirty="0"/>
              <a:t> of Soils Contaminated by Hazardous and/or Radioactive Wastes. </a:t>
            </a:r>
            <a:r>
              <a:rPr lang="en-US" sz="1100" i="1" dirty="0"/>
              <a:t>EPA/540/S-97/501</a:t>
            </a:r>
            <a:r>
              <a:rPr lang="en-US" sz="1100" dirty="0"/>
              <a:t>.</a:t>
            </a:r>
          </a:p>
          <a:p>
            <a:r>
              <a:rPr lang="en-US" sz="1100" dirty="0"/>
              <a:t>[9]: Louis J. </a:t>
            </a:r>
            <a:r>
              <a:rPr lang="en-US" sz="1100" dirty="0" err="1"/>
              <a:t>Circeo</a:t>
            </a:r>
            <a:r>
              <a:rPr lang="en-US" sz="1100" dirty="0"/>
              <a:t>, Robert C. Martin, (1997). In Situ Plasma </a:t>
            </a:r>
            <a:r>
              <a:rPr lang="en-US" sz="1100" dirty="0" err="1"/>
              <a:t>Vitrification</a:t>
            </a:r>
            <a:r>
              <a:rPr lang="en-US" sz="1100" dirty="0"/>
              <a:t> of Buried Wastes. </a:t>
            </a:r>
          </a:p>
          <a:p>
            <a:r>
              <a:rPr lang="en-US" sz="1100" dirty="0"/>
              <a:t>[10]: M. </a:t>
            </a:r>
            <a:r>
              <a:rPr lang="en-US" sz="1100" dirty="0" err="1"/>
              <a:t>Paolone</a:t>
            </a:r>
            <a:r>
              <a:rPr lang="en-US" sz="1100" dirty="0"/>
              <a:t>, R. </a:t>
            </a:r>
            <a:r>
              <a:rPr lang="en-US" sz="1100" dirty="0" err="1"/>
              <a:t>Berti</a:t>
            </a:r>
            <a:r>
              <a:rPr lang="en-US" sz="1100" dirty="0"/>
              <a:t>, C. A. </a:t>
            </a:r>
            <a:r>
              <a:rPr lang="en-US" sz="1100" dirty="0" err="1"/>
              <a:t>Nucci</a:t>
            </a:r>
            <a:r>
              <a:rPr lang="en-US" sz="1100" dirty="0"/>
              <a:t>, G. Camera </a:t>
            </a:r>
            <a:r>
              <a:rPr lang="en-US" sz="1100" dirty="0" err="1"/>
              <a:t>Roda</a:t>
            </a:r>
            <a:r>
              <a:rPr lang="en-US" sz="1100" dirty="0"/>
              <a:t>, P.L. Rossi, L. </a:t>
            </a:r>
            <a:r>
              <a:rPr lang="en-US" sz="1100" dirty="0" err="1"/>
              <a:t>Bruzzi</a:t>
            </a:r>
            <a:r>
              <a:rPr lang="en-US" sz="1100" dirty="0"/>
              <a:t>, A. </a:t>
            </a:r>
            <a:r>
              <a:rPr lang="en-US" sz="1100" dirty="0" err="1"/>
              <a:t>Bazzi</a:t>
            </a:r>
            <a:r>
              <a:rPr lang="en-US" sz="1100" dirty="0"/>
              <a:t>, (2003). A Research on Plants for In Situ </a:t>
            </a:r>
            <a:r>
              <a:rPr lang="en-US" sz="1100" dirty="0" err="1"/>
              <a:t>Vitrification</a:t>
            </a:r>
            <a:r>
              <a:rPr lang="en-US" sz="1100" dirty="0"/>
              <a:t> of Contaminated Soils. </a:t>
            </a:r>
            <a:r>
              <a:rPr lang="en-US" sz="1100" i="1" dirty="0"/>
              <a:t>2003 IEEE Bologna Power Tech Conference</a:t>
            </a:r>
            <a:r>
              <a:rPr lang="en-US" sz="1100" dirty="0"/>
              <a:t>.</a:t>
            </a:r>
          </a:p>
          <a:p>
            <a:r>
              <a:rPr lang="en-US" sz="1100" dirty="0"/>
              <a:t>[11]: </a:t>
            </a:r>
            <a:r>
              <a:rPr lang="en-US" sz="1100" dirty="0" err="1"/>
              <a:t>S.S.Koegler</a:t>
            </a:r>
            <a:r>
              <a:rPr lang="en-US" sz="1100" dirty="0"/>
              <a:t>, </a:t>
            </a:r>
            <a:r>
              <a:rPr lang="en-US" sz="1100" dirty="0" err="1"/>
              <a:t>C.H.Kindle</a:t>
            </a:r>
            <a:r>
              <a:rPr lang="en-US" sz="1100" dirty="0"/>
              <a:t>, (1991). Modeling of the In-situ </a:t>
            </a:r>
            <a:r>
              <a:rPr lang="en-US" sz="1100" dirty="0" err="1"/>
              <a:t>Vitrification</a:t>
            </a:r>
            <a:r>
              <a:rPr lang="en-US" sz="1100" dirty="0"/>
              <a:t> Process. </a:t>
            </a:r>
          </a:p>
          <a:p>
            <a:r>
              <a:rPr lang="en-US" sz="1100" dirty="0"/>
              <a:t>[12]: Hanford VIT Plant, &lt;</a:t>
            </a:r>
            <a:r>
              <a:rPr lang="en-US" sz="1100" dirty="0">
                <a:hlinkClick r:id="rId7"/>
              </a:rPr>
              <a:t>http://www.hanfordvitplant.com/&gt;</a:t>
            </a:r>
            <a:endParaRPr lang="en-US" sz="1100" dirty="0"/>
          </a:p>
          <a:p>
            <a:r>
              <a:rPr lang="en-US" sz="1100" dirty="0"/>
              <a:t>[13]: What is </a:t>
            </a:r>
            <a:r>
              <a:rPr lang="en-US" sz="1100" dirty="0" err="1"/>
              <a:t>Vitrification，</a:t>
            </a:r>
            <a:r>
              <a:rPr lang="en-US" sz="1100" i="1" dirty="0" err="1"/>
              <a:t>ALCOR</a:t>
            </a:r>
            <a:r>
              <a:rPr lang="en-US" sz="1100" dirty="0"/>
              <a:t>,  &lt;</a:t>
            </a:r>
            <a:r>
              <a:rPr lang="en-US" sz="1100" dirty="0">
                <a:hlinkClick r:id="rId8"/>
              </a:rPr>
              <a:t>http://www.alcor.org/Library/html/vitrification.html&gt;</a:t>
            </a:r>
            <a:endParaRPr lang="en-US" sz="1100" dirty="0"/>
          </a:p>
          <a:p>
            <a:r>
              <a:rPr lang="en-US" sz="1100" dirty="0"/>
              <a:t>[14]: </a:t>
            </a:r>
            <a:r>
              <a:rPr lang="en-US" sz="1100" dirty="0" err="1"/>
              <a:t>Meegoda</a:t>
            </a:r>
            <a:r>
              <a:rPr lang="en-US" sz="1100" dirty="0"/>
              <a:t>, J., </a:t>
            </a:r>
            <a:r>
              <a:rPr lang="en-US" sz="1100" dirty="0" err="1"/>
              <a:t>Ezeldin</a:t>
            </a:r>
            <a:r>
              <a:rPr lang="en-US" sz="1100" dirty="0"/>
              <a:t>, A., Fang, H., and </a:t>
            </a:r>
            <a:r>
              <a:rPr lang="en-US" sz="1100" dirty="0" err="1"/>
              <a:t>Inyang</a:t>
            </a:r>
            <a:r>
              <a:rPr lang="en-US" sz="1100" dirty="0"/>
              <a:t>, H. (2003). â€Waste Immobilization </a:t>
            </a:r>
            <a:r>
              <a:rPr lang="en-US" sz="1100" dirty="0" err="1"/>
              <a:t>Technologies.â</a:t>
            </a:r>
            <a:r>
              <a:rPr lang="en-US" sz="1100" dirty="0"/>
              <a:t>€ </a:t>
            </a:r>
            <a:r>
              <a:rPr lang="en-US" sz="1100" i="1" dirty="0" err="1"/>
              <a:t>Pract</a:t>
            </a:r>
            <a:r>
              <a:rPr lang="en-US" sz="1100" i="1" dirty="0"/>
              <a:t>. Period. Hazard. Toxic </a:t>
            </a:r>
            <a:r>
              <a:rPr lang="en-US" sz="1100" i="1" dirty="0" err="1"/>
              <a:t>Radioact</a:t>
            </a:r>
            <a:r>
              <a:rPr lang="en-US" sz="1100" i="1" dirty="0"/>
              <a:t>. </a:t>
            </a:r>
            <a:r>
              <a:rPr lang="en-US" sz="1100" i="1" dirty="0" err="1"/>
              <a:t>WasteManage</a:t>
            </a:r>
            <a:r>
              <a:rPr lang="en-US" sz="1100" dirty="0"/>
              <a:t>., 7(1), 46â€“58.</a:t>
            </a:r>
          </a:p>
          <a:p>
            <a:r>
              <a:rPr lang="en-US" sz="1100" dirty="0"/>
              <a:t>[15]:  Ewing, R. C., &amp; </a:t>
            </a:r>
            <a:r>
              <a:rPr lang="en-US" sz="1100" dirty="0" err="1"/>
              <a:t>Haaker</a:t>
            </a:r>
            <a:r>
              <a:rPr lang="en-US" sz="1100" dirty="0"/>
              <a:t>, R. F. (1979). </a:t>
            </a:r>
            <a:r>
              <a:rPr lang="en-US" sz="1100" i="1" dirty="0"/>
              <a:t>Naturally occurring glasses: analogues for radioactive waste forms</a:t>
            </a:r>
            <a:r>
              <a:rPr lang="en-US" sz="1100" dirty="0"/>
              <a:t> (No. PNL-2776). Battelle Pacific Northwest Labs., Richland, WA (USA).</a:t>
            </a:r>
          </a:p>
          <a:p>
            <a:r>
              <a:rPr lang="en-US" sz="1100" dirty="0"/>
              <a:t>[16]: Pacific Northwest National Laboratory. (2005). "Waste Form Release Calculations for the 2005 Integrated Disposal Facility Performance Assessment".</a:t>
            </a:r>
          </a:p>
          <a:p>
            <a:r>
              <a:rPr lang="en-US" sz="1100" dirty="0"/>
              <a:t>[17]: Bingham, P. A., &amp; Hand, R. J. (2006). </a:t>
            </a:r>
            <a:r>
              <a:rPr lang="en-US" sz="1100" dirty="0" err="1"/>
              <a:t>Vitrification</a:t>
            </a:r>
            <a:r>
              <a:rPr lang="en-US" sz="1100" dirty="0"/>
              <a:t> of toxic wastes: a </a:t>
            </a:r>
            <a:r>
              <a:rPr lang="en-US" sz="1100" dirty="0" err="1"/>
              <a:t>briefreview</a:t>
            </a:r>
            <a:r>
              <a:rPr lang="en-US" sz="1100" dirty="0"/>
              <a:t>.</a:t>
            </a:r>
            <a:r>
              <a:rPr lang="en-US" sz="1100" i="1" dirty="0"/>
              <a:t> Advances in applied ceramics,</a:t>
            </a:r>
            <a:r>
              <a:rPr lang="en-US" sz="1100" dirty="0"/>
              <a:t> 105(1), 21-31.</a:t>
            </a:r>
          </a:p>
          <a:p>
            <a:r>
              <a:rPr lang="en-US" sz="1100" dirty="0"/>
              <a:t>[18]: </a:t>
            </a:r>
            <a:r>
              <a:rPr lang="en-US" sz="1100" dirty="0" err="1"/>
              <a:t>Scarinci</a:t>
            </a:r>
            <a:r>
              <a:rPr lang="en-US" sz="1100" dirty="0"/>
              <a:t>, G., </a:t>
            </a:r>
            <a:r>
              <a:rPr lang="en-US" sz="1100" dirty="0" err="1"/>
              <a:t>Brusatin</a:t>
            </a:r>
            <a:r>
              <a:rPr lang="en-US" sz="1100" dirty="0"/>
              <a:t>, G., </a:t>
            </a:r>
            <a:r>
              <a:rPr lang="en-US" sz="1100" dirty="0" err="1"/>
              <a:t>Barbieri</a:t>
            </a:r>
            <a:r>
              <a:rPr lang="en-US" sz="1100" dirty="0"/>
              <a:t>, L., </a:t>
            </a:r>
            <a:r>
              <a:rPr lang="en-US" sz="1100" dirty="0" err="1"/>
              <a:t>Corradi</a:t>
            </a:r>
            <a:r>
              <a:rPr lang="en-US" sz="1100" dirty="0"/>
              <a:t>, A., </a:t>
            </a:r>
            <a:r>
              <a:rPr lang="en-US" sz="1100" dirty="0" err="1"/>
              <a:t>Lancellotti</a:t>
            </a:r>
            <a:r>
              <a:rPr lang="en-US" sz="1100" dirty="0"/>
              <a:t>, I., Colombo, P., ... &amp; </a:t>
            </a:r>
            <a:r>
              <a:rPr lang="en-US" sz="1100" dirty="0" err="1"/>
              <a:t>Dall'Igna</a:t>
            </a:r>
            <a:r>
              <a:rPr lang="en-US" sz="1100" dirty="0"/>
              <a:t>, R. (2000). </a:t>
            </a:r>
            <a:r>
              <a:rPr lang="en-US" sz="1100" dirty="0" err="1"/>
              <a:t>Vitrification</a:t>
            </a:r>
            <a:r>
              <a:rPr lang="en-US" sz="1100" dirty="0"/>
              <a:t> of industrial and natural wastes with production of glass </a:t>
            </a:r>
            <a:r>
              <a:rPr lang="en-US" sz="1100" dirty="0" err="1"/>
              <a:t>fibres</a:t>
            </a:r>
            <a:r>
              <a:rPr lang="en-US" sz="1100" dirty="0"/>
              <a:t>. </a:t>
            </a:r>
            <a:r>
              <a:rPr lang="en-US" sz="1100" i="1" dirty="0"/>
              <a:t>Journal of the European Ceramic Society,</a:t>
            </a:r>
            <a:r>
              <a:rPr lang="en-US" sz="1100" dirty="0"/>
              <a:t> 20(14), 2485-2490</a:t>
            </a:r>
            <a:r>
              <a:rPr lang="en-US" sz="1100" dirty="0" smtClean="0"/>
              <a:t>.</a:t>
            </a:r>
            <a:endParaRPr lang="en-US" sz="1100" dirty="0"/>
          </a:p>
        </p:txBody>
      </p:sp>
    </p:spTree>
    <p:extLst>
      <p:ext uri="{BB962C8B-B14F-4D97-AF65-F5344CB8AC3E}">
        <p14:creationId xmlns:p14="http://schemas.microsoft.com/office/powerpoint/2010/main" val="3074326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More Information</a:t>
            </a:r>
            <a:endParaRPr lang="en-US" dirty="0">
              <a:latin typeface="Georgia" pitchFamily="18" charset="0"/>
            </a:endParaRPr>
          </a:p>
        </p:txBody>
      </p:sp>
      <p:sp>
        <p:nvSpPr>
          <p:cNvPr id="3" name="Content Placeholder 2"/>
          <p:cNvSpPr>
            <a:spLocks noGrp="1"/>
          </p:cNvSpPr>
          <p:nvPr>
            <p:ph idx="1"/>
          </p:nvPr>
        </p:nvSpPr>
        <p:spPr/>
        <p:txBody>
          <a:bodyPr/>
          <a:lstStyle/>
          <a:p>
            <a:pPr marL="0" indent="0" algn="ctr">
              <a:buNone/>
            </a:pPr>
            <a:r>
              <a:rPr lang="en-US" sz="2000" dirty="0" smtClean="0"/>
              <a:t>More detailed technical information on this project can be found at:</a:t>
            </a:r>
          </a:p>
          <a:p>
            <a:pPr marL="0" indent="0" algn="ctr">
              <a:buNone/>
            </a:pPr>
            <a:r>
              <a:rPr lang="en-US" sz="2000" dirty="0">
                <a:hlinkClick r:id="rId2"/>
              </a:rPr>
              <a:t>http://</a:t>
            </a:r>
            <a:r>
              <a:rPr lang="en-US" sz="2000" dirty="0" smtClean="0">
                <a:hlinkClick r:id="rId2"/>
              </a:rPr>
              <a:t>www.geoengineer.org/education/web-based-class-projects/geoenvironmental-remediation-technologies</a:t>
            </a:r>
            <a:r>
              <a:rPr lang="en-US" sz="2000" dirty="0" smtClean="0"/>
              <a:t> </a:t>
            </a:r>
            <a:endParaRPr lang="en-US" sz="2000" dirty="0"/>
          </a:p>
        </p:txBody>
      </p:sp>
    </p:spTree>
    <p:extLst>
      <p:ext uri="{BB962C8B-B14F-4D97-AF65-F5344CB8AC3E}">
        <p14:creationId xmlns:p14="http://schemas.microsoft.com/office/powerpoint/2010/main" val="337415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Theoretical Background</a:t>
            </a:r>
            <a:endParaRPr lang="en-US" dirty="0">
              <a:latin typeface="Georgia" pitchFamily="18" charset="0"/>
            </a:endParaRPr>
          </a:p>
        </p:txBody>
      </p:sp>
      <p:sp>
        <p:nvSpPr>
          <p:cNvPr id="3" name="Subtitle 2"/>
          <p:cNvSpPr>
            <a:spLocks noGrp="1"/>
          </p:cNvSpPr>
          <p:nvPr>
            <p:ph type="subTitle" idx="1"/>
          </p:nvPr>
        </p:nvSpPr>
        <p:spPr>
          <a:xfrm>
            <a:off x="228599" y="1295400"/>
            <a:ext cx="4442077" cy="5105400"/>
          </a:xfrm>
        </p:spPr>
        <p:txBody>
          <a:bodyPr>
            <a:normAutofit/>
          </a:bodyPr>
          <a:lstStyle/>
          <a:p>
            <a:pPr algn="l"/>
            <a:r>
              <a:rPr lang="en-US" dirty="0" err="1" smtClean="0">
                <a:solidFill>
                  <a:schemeClr val="tx1"/>
                </a:solidFill>
                <a:latin typeface="Georgia" pitchFamily="18" charset="0"/>
              </a:rPr>
              <a:t>Vitrification</a:t>
            </a:r>
            <a:endParaRPr lang="en-US" dirty="0" smtClean="0">
              <a:solidFill>
                <a:schemeClr val="tx1"/>
              </a:solidFill>
              <a:latin typeface="Georgia" pitchFamily="18" charset="0"/>
            </a:endParaRPr>
          </a:p>
          <a:p>
            <a:pPr marL="457200" indent="-457200" algn="l">
              <a:buFont typeface="Arial" pitchFamily="34" charset="0"/>
              <a:buChar char="•"/>
            </a:pPr>
            <a:r>
              <a:rPr lang="en-US" dirty="0" smtClean="0">
                <a:solidFill>
                  <a:schemeClr val="tx1"/>
                </a:solidFill>
                <a:latin typeface="Georgia" pitchFamily="18" charset="0"/>
              </a:rPr>
              <a:t>Glass-transition of amorphous material under cooling</a:t>
            </a:r>
          </a:p>
          <a:p>
            <a:pPr marL="457200" indent="-457200" algn="l">
              <a:buFont typeface="Arial" pitchFamily="34" charset="0"/>
              <a:buChar char="•"/>
            </a:pPr>
            <a:r>
              <a:rPr lang="en-US" dirty="0" smtClean="0">
                <a:solidFill>
                  <a:schemeClr val="tx1"/>
                </a:solidFill>
                <a:latin typeface="Georgia" pitchFamily="18" charset="0"/>
              </a:rPr>
              <a:t>Molecules do not form crystalline structure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68518"/>
            <a:ext cx="4473323" cy="3886200"/>
          </a:xfrm>
          <a:prstGeom prst="rect">
            <a:avLst/>
          </a:prstGeom>
          <a:ln>
            <a:noFill/>
          </a:ln>
          <a:effectLst>
            <a:softEdge rad="112500"/>
          </a:effectLst>
        </p:spPr>
      </p:pic>
    </p:spTree>
    <p:extLst>
      <p:ext uri="{BB962C8B-B14F-4D97-AF65-F5344CB8AC3E}">
        <p14:creationId xmlns:p14="http://schemas.microsoft.com/office/powerpoint/2010/main" val="334804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Characteristics</a:t>
            </a:r>
            <a:endParaRPr lang="en-US" dirty="0">
              <a:latin typeface="Georgia" pitchFamily="18" charset="0"/>
            </a:endParaRPr>
          </a:p>
        </p:txBody>
      </p:sp>
      <p:sp>
        <p:nvSpPr>
          <p:cNvPr id="3" name="Subtitle 2"/>
          <p:cNvSpPr>
            <a:spLocks noGrp="1"/>
          </p:cNvSpPr>
          <p:nvPr>
            <p:ph type="subTitle" idx="1"/>
          </p:nvPr>
        </p:nvSpPr>
        <p:spPr>
          <a:xfrm>
            <a:off x="914400" y="1676400"/>
            <a:ext cx="4191000" cy="4800600"/>
          </a:xfrm>
        </p:spPr>
        <p:txBody>
          <a:bodyPr>
            <a:normAutofit/>
          </a:bodyPr>
          <a:lstStyle/>
          <a:p>
            <a:pPr marL="457200" indent="-457200" algn="l">
              <a:buFont typeface="Arial" pitchFamily="34" charset="0"/>
              <a:buChar char="•"/>
            </a:pPr>
            <a:r>
              <a:rPr lang="en-US" dirty="0" smtClean="0">
                <a:solidFill>
                  <a:schemeClr val="tx1"/>
                </a:solidFill>
                <a:latin typeface="Georgia" pitchFamily="18" charset="0"/>
              </a:rPr>
              <a:t>High strength</a:t>
            </a:r>
          </a:p>
          <a:p>
            <a:pPr marL="457200" indent="-457200" algn="l">
              <a:buFont typeface="Arial" pitchFamily="34" charset="0"/>
              <a:buChar char="•"/>
            </a:pPr>
            <a:r>
              <a:rPr lang="en-US" dirty="0" smtClean="0">
                <a:solidFill>
                  <a:schemeClr val="tx1"/>
                </a:solidFill>
                <a:latin typeface="Georgia" pitchFamily="18" charset="0"/>
              </a:rPr>
              <a:t>Low leaching</a:t>
            </a:r>
          </a:p>
          <a:p>
            <a:pPr marL="457200" indent="-457200" algn="l">
              <a:buFont typeface="Arial" pitchFamily="34" charset="0"/>
              <a:buChar char="•"/>
            </a:pPr>
            <a:r>
              <a:rPr lang="en-US" dirty="0" smtClean="0">
                <a:solidFill>
                  <a:schemeClr val="tx1"/>
                </a:solidFill>
                <a:latin typeface="Georgia" pitchFamily="18" charset="0"/>
              </a:rPr>
              <a:t>Chemically stable</a:t>
            </a:r>
          </a:p>
          <a:p>
            <a:pPr marL="457200" indent="-457200" algn="l">
              <a:buFont typeface="Arial" pitchFamily="34" charset="0"/>
              <a:buChar char="•"/>
            </a:pPr>
            <a:r>
              <a:rPr lang="en-US" dirty="0" smtClean="0">
                <a:solidFill>
                  <a:schemeClr val="tx1"/>
                </a:solidFill>
                <a:latin typeface="Georgia" pitchFamily="18" charset="0"/>
              </a:rPr>
              <a:t>Absorb foreign elements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409636"/>
            <a:ext cx="4038600" cy="5448364"/>
          </a:xfrm>
          <a:prstGeom prst="rect">
            <a:avLst/>
          </a:prstGeom>
          <a:ln>
            <a:noFill/>
          </a:ln>
          <a:effectLst>
            <a:softEdge rad="112500"/>
          </a:effectLst>
        </p:spPr>
      </p:pic>
    </p:spTree>
    <p:extLst>
      <p:ext uri="{BB962C8B-B14F-4D97-AF65-F5344CB8AC3E}">
        <p14:creationId xmlns:p14="http://schemas.microsoft.com/office/powerpoint/2010/main" val="126207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Applicability</a:t>
            </a:r>
            <a:endParaRPr lang="en-US" dirty="0">
              <a:latin typeface="Georgia" pitchFamily="18" charset="0"/>
            </a:endParaRPr>
          </a:p>
        </p:txBody>
      </p:sp>
      <p:sp>
        <p:nvSpPr>
          <p:cNvPr id="3" name="Subtitle 2"/>
          <p:cNvSpPr>
            <a:spLocks noGrp="1"/>
          </p:cNvSpPr>
          <p:nvPr>
            <p:ph type="subTitle" idx="1"/>
          </p:nvPr>
        </p:nvSpPr>
        <p:spPr>
          <a:xfrm>
            <a:off x="914400" y="1371600"/>
            <a:ext cx="7315200" cy="5105400"/>
          </a:xfrm>
        </p:spPr>
        <p:txBody>
          <a:bodyPr>
            <a:normAutofit/>
          </a:bodyPr>
          <a:lstStyle/>
          <a:p>
            <a:pPr algn="l"/>
            <a:r>
              <a:rPr lang="en-US" dirty="0" smtClean="0">
                <a:solidFill>
                  <a:schemeClr val="tx1"/>
                </a:solidFill>
                <a:latin typeface="Georgia" pitchFamily="18" charset="0"/>
              </a:rPr>
              <a:t>Types of Soil: All types</a:t>
            </a:r>
          </a:p>
          <a:p>
            <a:pPr algn="l"/>
            <a:endParaRPr lang="en-US" dirty="0">
              <a:solidFill>
                <a:schemeClr val="tx1"/>
              </a:solidFill>
              <a:latin typeface="Georgia" pitchFamily="18" charset="0"/>
            </a:endParaRPr>
          </a:p>
          <a:p>
            <a:pPr algn="l"/>
            <a:r>
              <a:rPr lang="en-US" dirty="0" smtClean="0">
                <a:solidFill>
                  <a:schemeClr val="tx1"/>
                </a:solidFill>
                <a:latin typeface="Georgia" pitchFamily="18" charset="0"/>
              </a:rPr>
              <a:t>However, not recommended to:</a:t>
            </a:r>
          </a:p>
          <a:p>
            <a:pPr marL="457200" indent="-457200" algn="l">
              <a:buFont typeface="Arial" pitchFamily="34" charset="0"/>
              <a:buChar char="•"/>
            </a:pPr>
            <a:r>
              <a:rPr lang="en-US" dirty="0" smtClean="0">
                <a:solidFill>
                  <a:schemeClr val="tx1"/>
                </a:solidFill>
                <a:latin typeface="Georgia" pitchFamily="18" charset="0"/>
              </a:rPr>
              <a:t>High moisture content</a:t>
            </a:r>
          </a:p>
          <a:p>
            <a:pPr marL="457200" indent="-457200" algn="l">
              <a:buFont typeface="Arial" pitchFamily="34" charset="0"/>
              <a:buChar char="•"/>
            </a:pPr>
            <a:r>
              <a:rPr lang="en-US" dirty="0" smtClean="0">
                <a:solidFill>
                  <a:schemeClr val="tx1"/>
                </a:solidFill>
                <a:latin typeface="Georgia" pitchFamily="18" charset="0"/>
              </a:rPr>
              <a:t>High void ratio</a:t>
            </a:r>
          </a:p>
        </p:txBody>
      </p:sp>
    </p:spTree>
    <p:extLst>
      <p:ext uri="{BB962C8B-B14F-4D97-AF65-F5344CB8AC3E}">
        <p14:creationId xmlns:p14="http://schemas.microsoft.com/office/powerpoint/2010/main" val="68347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Applicability</a:t>
            </a:r>
            <a:endParaRPr lang="en-US" dirty="0">
              <a:latin typeface="Georgia" pitchFamily="18" charset="0"/>
            </a:endParaRPr>
          </a:p>
        </p:txBody>
      </p:sp>
      <p:sp>
        <p:nvSpPr>
          <p:cNvPr id="3" name="Subtitle 2"/>
          <p:cNvSpPr>
            <a:spLocks noGrp="1"/>
          </p:cNvSpPr>
          <p:nvPr>
            <p:ph type="subTitle" idx="1"/>
          </p:nvPr>
        </p:nvSpPr>
        <p:spPr>
          <a:xfrm>
            <a:off x="914400" y="1371600"/>
            <a:ext cx="7315200" cy="5105400"/>
          </a:xfrm>
        </p:spPr>
        <p:txBody>
          <a:bodyPr>
            <a:normAutofit/>
          </a:bodyPr>
          <a:lstStyle/>
          <a:p>
            <a:pPr algn="l"/>
            <a:r>
              <a:rPr lang="en-US" dirty="0" smtClean="0">
                <a:solidFill>
                  <a:schemeClr val="tx1"/>
                </a:solidFill>
                <a:latin typeface="Georgia" pitchFamily="18" charset="0"/>
              </a:rPr>
              <a:t>Types of Contaminant: All Types</a:t>
            </a:r>
          </a:p>
          <a:p>
            <a:pPr algn="l"/>
            <a:endParaRPr lang="en-US" dirty="0" smtClean="0">
              <a:solidFill>
                <a:schemeClr val="tx1"/>
              </a:solidFill>
              <a:latin typeface="Georgia" pitchFamily="18" charset="0"/>
            </a:endParaRPr>
          </a:p>
          <a:p>
            <a:pPr algn="l"/>
            <a:r>
              <a:rPr lang="en-US" dirty="0" smtClean="0">
                <a:solidFill>
                  <a:schemeClr val="tx1"/>
                </a:solidFill>
                <a:latin typeface="Georgia" pitchFamily="18" charset="0"/>
              </a:rPr>
              <a:t>Recommended:</a:t>
            </a:r>
            <a:endParaRPr lang="en-US" dirty="0">
              <a:solidFill>
                <a:schemeClr val="tx1"/>
              </a:solidFill>
              <a:latin typeface="Georgia" pitchFamily="18" charset="0"/>
            </a:endParaRPr>
          </a:p>
          <a:p>
            <a:pPr marL="457200" indent="-457200" algn="l">
              <a:buFont typeface="Arial" pitchFamily="34" charset="0"/>
              <a:buChar char="•"/>
            </a:pPr>
            <a:r>
              <a:rPr lang="en-US" dirty="0" smtClean="0">
                <a:solidFill>
                  <a:schemeClr val="tx1"/>
                </a:solidFill>
                <a:latin typeface="Georgia" pitchFamily="18" charset="0"/>
              </a:rPr>
              <a:t>Radioactive waste</a:t>
            </a:r>
          </a:p>
          <a:p>
            <a:pPr marL="457200" indent="-457200" algn="l">
              <a:buFont typeface="Arial" pitchFamily="34" charset="0"/>
              <a:buChar char="•"/>
            </a:pPr>
            <a:r>
              <a:rPr lang="en-US" dirty="0" smtClean="0">
                <a:solidFill>
                  <a:schemeClr val="tx1"/>
                </a:solidFill>
                <a:latin typeface="Georgia" pitchFamily="18" charset="0"/>
              </a:rPr>
              <a:t>Heavy metal</a:t>
            </a:r>
          </a:p>
          <a:p>
            <a:pPr marL="457200" indent="-457200" algn="l">
              <a:buFont typeface="Arial" pitchFamily="34" charset="0"/>
              <a:buChar char="•"/>
            </a:pPr>
            <a:r>
              <a:rPr lang="en-US" dirty="0" smtClean="0">
                <a:solidFill>
                  <a:schemeClr val="tx1"/>
                </a:solidFill>
                <a:latin typeface="Georgia" pitchFamily="18" charset="0"/>
              </a:rPr>
              <a:t>Organic contaminant</a:t>
            </a:r>
          </a:p>
          <a:p>
            <a:pPr marL="457200" indent="-457200" algn="l">
              <a:buFont typeface="Arial" pitchFamily="34" charset="0"/>
              <a:buChar char="•"/>
            </a:pPr>
            <a:r>
              <a:rPr lang="en-US" dirty="0" smtClean="0">
                <a:solidFill>
                  <a:schemeClr val="tx1"/>
                </a:solidFill>
                <a:latin typeface="Georgia" pitchFamily="18" charset="0"/>
              </a:rPr>
              <a:t>Poisonous chemicals</a:t>
            </a:r>
          </a:p>
          <a:p>
            <a:pPr algn="l"/>
            <a:endParaRPr lang="en-US" dirty="0" smtClean="0">
              <a:solidFill>
                <a:schemeClr val="tx1"/>
              </a:solidFill>
              <a:latin typeface="Georgia" pitchFamily="18" charset="0"/>
            </a:endParaRPr>
          </a:p>
          <a:p>
            <a:pPr algn="l"/>
            <a:endParaRPr lang="en-US" dirty="0" smtClean="0">
              <a:solidFill>
                <a:schemeClr val="tx1"/>
              </a:solidFill>
              <a:latin typeface="Georgia" pitchFamily="18" charset="0"/>
            </a:endParaRPr>
          </a:p>
          <a:p>
            <a:pPr algn="l"/>
            <a:endParaRPr lang="en-US" dirty="0">
              <a:solidFill>
                <a:schemeClr val="tx1"/>
              </a:solidFill>
              <a:latin typeface="Georgia" pitchFamily="18" charset="0"/>
            </a:endParaRPr>
          </a:p>
        </p:txBody>
      </p:sp>
    </p:spTree>
    <p:extLst>
      <p:ext uri="{BB962C8B-B14F-4D97-AF65-F5344CB8AC3E}">
        <p14:creationId xmlns:p14="http://schemas.microsoft.com/office/powerpoint/2010/main" val="1262949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In-situ </a:t>
            </a:r>
            <a:r>
              <a:rPr lang="en-US" dirty="0" err="1" smtClean="0">
                <a:latin typeface="Georgia" pitchFamily="18" charset="0"/>
              </a:rPr>
              <a:t>Vitrification</a:t>
            </a:r>
            <a:r>
              <a:rPr lang="en-US" dirty="0" smtClean="0">
                <a:latin typeface="Georgia" pitchFamily="18" charset="0"/>
              </a:rPr>
              <a:t> (ISV)</a:t>
            </a:r>
            <a:endParaRPr lang="en-US" dirty="0">
              <a:latin typeface="Georgia" pitchFamily="18" charset="0"/>
            </a:endParaRPr>
          </a:p>
        </p:txBody>
      </p:sp>
      <p:sp>
        <p:nvSpPr>
          <p:cNvPr id="3" name="Subtitle 2"/>
          <p:cNvSpPr>
            <a:spLocks noGrp="1"/>
          </p:cNvSpPr>
          <p:nvPr>
            <p:ph type="subTitle" idx="1"/>
          </p:nvPr>
        </p:nvSpPr>
        <p:spPr>
          <a:xfrm>
            <a:off x="381000" y="1371600"/>
            <a:ext cx="3962400" cy="5105400"/>
          </a:xfrm>
        </p:spPr>
        <p:txBody>
          <a:bodyPr>
            <a:normAutofit/>
          </a:bodyPr>
          <a:lstStyle/>
          <a:p>
            <a:pPr marL="457200" indent="-457200" algn="l">
              <a:buFont typeface="Arial" pitchFamily="34" charset="0"/>
              <a:buChar char="•"/>
            </a:pPr>
            <a:r>
              <a:rPr lang="en-US" dirty="0" smtClean="0">
                <a:solidFill>
                  <a:schemeClr val="tx1"/>
                </a:solidFill>
                <a:latin typeface="Georgia" pitchFamily="18" charset="0"/>
              </a:rPr>
              <a:t>Use electrodes to melt soil</a:t>
            </a:r>
          </a:p>
          <a:p>
            <a:pPr marL="457200" indent="-457200" algn="l">
              <a:buFont typeface="Arial" pitchFamily="34" charset="0"/>
              <a:buChar char="•"/>
            </a:pPr>
            <a:r>
              <a:rPr lang="en-US" dirty="0" smtClean="0">
                <a:solidFill>
                  <a:schemeClr val="tx1"/>
                </a:solidFill>
                <a:latin typeface="Georgia" pitchFamily="18" charset="0"/>
              </a:rPr>
              <a:t>Leave the product in place after treatment</a:t>
            </a:r>
          </a:p>
          <a:p>
            <a:pPr marL="457200" indent="-457200" algn="l">
              <a:buFont typeface="Arial" pitchFamily="34" charset="0"/>
              <a:buChar char="•"/>
            </a:pPr>
            <a:r>
              <a:rPr lang="en-US" dirty="0" smtClean="0">
                <a:solidFill>
                  <a:schemeClr val="tx1"/>
                </a:solidFill>
                <a:latin typeface="Georgia" pitchFamily="18" charset="0"/>
              </a:rPr>
              <a:t>Treat the gas generated</a:t>
            </a:r>
          </a:p>
          <a:p>
            <a:pPr algn="l"/>
            <a:endParaRPr lang="en-US" dirty="0" smtClean="0">
              <a:solidFill>
                <a:schemeClr val="tx1"/>
              </a:solidFill>
              <a:latin typeface="Georgia" pitchFamily="18" charset="0"/>
            </a:endParaRPr>
          </a:p>
          <a:p>
            <a:pPr algn="l"/>
            <a:endParaRPr lang="en-US" dirty="0">
              <a:solidFill>
                <a:schemeClr val="tx1"/>
              </a:solidFill>
              <a:latin typeface="Georg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241" y="1676400"/>
            <a:ext cx="4800600" cy="4361903"/>
          </a:xfrm>
          <a:prstGeom prst="rect">
            <a:avLst/>
          </a:prstGeom>
        </p:spPr>
      </p:pic>
    </p:spTree>
    <p:extLst>
      <p:ext uri="{BB962C8B-B14F-4D97-AF65-F5344CB8AC3E}">
        <p14:creationId xmlns:p14="http://schemas.microsoft.com/office/powerpoint/2010/main" val="391751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smtClean="0">
                <a:latin typeface="Georgia" pitchFamily="18" charset="0"/>
              </a:rPr>
              <a:t>ISV Process</a:t>
            </a:r>
            <a:endParaRPr lang="en-US" dirty="0">
              <a:latin typeface="Georgia" pitchFamily="18" charset="0"/>
            </a:endParaRPr>
          </a:p>
        </p:txBody>
      </p:sp>
      <p:sp>
        <p:nvSpPr>
          <p:cNvPr id="3" name="Subtitle 2"/>
          <p:cNvSpPr>
            <a:spLocks noGrp="1"/>
          </p:cNvSpPr>
          <p:nvPr>
            <p:ph type="subTitle" idx="1"/>
          </p:nvPr>
        </p:nvSpPr>
        <p:spPr>
          <a:xfrm>
            <a:off x="381000" y="1371600"/>
            <a:ext cx="3962400" cy="5105400"/>
          </a:xfrm>
        </p:spPr>
        <p:txBody>
          <a:bodyPr>
            <a:normAutofit/>
          </a:bodyPr>
          <a:lstStyle/>
          <a:p>
            <a:pPr algn="l"/>
            <a:endParaRPr lang="en-US" dirty="0" smtClean="0">
              <a:solidFill>
                <a:schemeClr val="tx1"/>
              </a:solidFill>
              <a:latin typeface="Georgia" pitchFamily="18" charset="0"/>
            </a:endParaRPr>
          </a:p>
          <a:p>
            <a:pPr algn="l"/>
            <a:endParaRPr lang="en-US" dirty="0">
              <a:solidFill>
                <a:schemeClr val="tx1"/>
              </a:solidFill>
              <a:latin typeface="Georgi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853" y="1143000"/>
            <a:ext cx="4282289" cy="327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86" y="4000500"/>
            <a:ext cx="5686425" cy="2867025"/>
          </a:xfrm>
          <a:prstGeom prst="rect">
            <a:avLst/>
          </a:prstGeom>
        </p:spPr>
      </p:pic>
    </p:spTree>
    <p:extLst>
      <p:ext uri="{BB962C8B-B14F-4D97-AF65-F5344CB8AC3E}">
        <p14:creationId xmlns:p14="http://schemas.microsoft.com/office/powerpoint/2010/main" val="41472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31"/>
            <a:ext cx="7772400" cy="1470025"/>
          </a:xfrm>
        </p:spPr>
        <p:txBody>
          <a:bodyPr/>
          <a:lstStyle/>
          <a:p>
            <a:r>
              <a:rPr lang="en-US" dirty="0" err="1" smtClean="0">
                <a:latin typeface="Georgia" pitchFamily="18" charset="0"/>
              </a:rPr>
              <a:t>Koegler</a:t>
            </a:r>
            <a:r>
              <a:rPr lang="en-US" dirty="0" smtClean="0">
                <a:latin typeface="Georgia" pitchFamily="18" charset="0"/>
              </a:rPr>
              <a:t> and Kindle’s Method</a:t>
            </a:r>
            <a:endParaRPr lang="en-US" dirty="0">
              <a:latin typeface="Georgia" pitchFamily="18" charset="0"/>
            </a:endParaRPr>
          </a:p>
        </p:txBody>
      </p:sp>
      <p:sp>
        <p:nvSpPr>
          <p:cNvPr id="3" name="Subtitle 2"/>
          <p:cNvSpPr>
            <a:spLocks noGrp="1"/>
          </p:cNvSpPr>
          <p:nvPr>
            <p:ph type="subTitle" idx="1"/>
          </p:nvPr>
        </p:nvSpPr>
        <p:spPr>
          <a:xfrm>
            <a:off x="76200" y="1752600"/>
            <a:ext cx="4419600" cy="4648200"/>
          </a:xfrm>
        </p:spPr>
        <p:txBody>
          <a:bodyPr>
            <a:normAutofit/>
          </a:bodyPr>
          <a:lstStyle/>
          <a:p>
            <a:pPr marL="457200" indent="-457200" algn="l">
              <a:buFont typeface="Arial" pitchFamily="34" charset="0"/>
              <a:buChar char="•"/>
            </a:pPr>
            <a:r>
              <a:rPr lang="en-US" dirty="0" smtClean="0">
                <a:solidFill>
                  <a:schemeClr val="tx1"/>
                </a:solidFill>
                <a:latin typeface="Georgia" pitchFamily="18" charset="0"/>
              </a:rPr>
              <a:t>Mathematical model of </a:t>
            </a:r>
            <a:r>
              <a:rPr lang="en-US" dirty="0" err="1" smtClean="0">
                <a:solidFill>
                  <a:schemeClr val="tx1"/>
                </a:solidFill>
                <a:latin typeface="Georgia" pitchFamily="18" charset="0"/>
              </a:rPr>
              <a:t>vitrification</a:t>
            </a:r>
            <a:endParaRPr lang="en-US" dirty="0" smtClean="0">
              <a:solidFill>
                <a:schemeClr val="tx1"/>
              </a:solidFill>
              <a:latin typeface="Georgia" pitchFamily="18" charset="0"/>
            </a:endParaRPr>
          </a:p>
          <a:p>
            <a:pPr marL="457200" indent="-457200" algn="l">
              <a:buFont typeface="Arial" pitchFamily="34" charset="0"/>
              <a:buChar char="•"/>
            </a:pPr>
            <a:r>
              <a:rPr lang="en-US" dirty="0" smtClean="0">
                <a:solidFill>
                  <a:schemeClr val="tx1"/>
                </a:solidFill>
                <a:latin typeface="Georgia" pitchFamily="18" charset="0"/>
              </a:rPr>
              <a:t>Predict </a:t>
            </a:r>
            <a:r>
              <a:rPr lang="en-US" dirty="0" err="1" smtClean="0">
                <a:solidFill>
                  <a:schemeClr val="tx1"/>
                </a:solidFill>
                <a:latin typeface="Georgia" pitchFamily="18" charset="0"/>
              </a:rPr>
              <a:t>vitrification</a:t>
            </a:r>
            <a:r>
              <a:rPr lang="en-US" dirty="0" smtClean="0">
                <a:solidFill>
                  <a:schemeClr val="tx1"/>
                </a:solidFill>
                <a:latin typeface="Georgia" pitchFamily="18" charset="0"/>
              </a:rPr>
              <a:t> time, depth, width, energy consumption</a:t>
            </a:r>
          </a:p>
          <a:p>
            <a:pPr marL="457200" indent="-457200" algn="l">
              <a:buFont typeface="Arial" pitchFamily="34" charset="0"/>
              <a:buChar char="•"/>
            </a:pPr>
            <a:r>
              <a:rPr lang="en-US" dirty="0" smtClean="0">
                <a:solidFill>
                  <a:schemeClr val="tx1"/>
                </a:solidFill>
                <a:latin typeface="Georgia" pitchFamily="18" charset="0"/>
              </a:rPr>
              <a:t>Very close to test result</a:t>
            </a:r>
            <a:endParaRPr lang="en-US" dirty="0">
              <a:solidFill>
                <a:schemeClr val="tx1"/>
              </a:solidFill>
              <a:latin typeface="Georgi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77" y="1828800"/>
            <a:ext cx="4631402" cy="3581400"/>
          </a:xfrm>
          <a:prstGeom prst="rect">
            <a:avLst/>
          </a:prstGeom>
        </p:spPr>
      </p:pic>
    </p:spTree>
    <p:extLst>
      <p:ext uri="{BB962C8B-B14F-4D97-AF65-F5344CB8AC3E}">
        <p14:creationId xmlns:p14="http://schemas.microsoft.com/office/powerpoint/2010/main" val="41472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571</TotalTime>
  <Words>1295</Words>
  <Application>Microsoft Office PowerPoint</Application>
  <PresentationFormat>On-screen Show (4:3)</PresentationFormat>
  <Paragraphs>217</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Web-based Class Project on Geoenvironmental Remediation</vt:lpstr>
      <vt:lpstr>Introduction</vt:lpstr>
      <vt:lpstr>Theoretical Background</vt:lpstr>
      <vt:lpstr>Characteristics</vt:lpstr>
      <vt:lpstr>Applicability</vt:lpstr>
      <vt:lpstr>Applicability</vt:lpstr>
      <vt:lpstr>In-situ Vitrification (ISV)</vt:lpstr>
      <vt:lpstr>ISV Process</vt:lpstr>
      <vt:lpstr>Koegler and Kindle’s Method</vt:lpstr>
      <vt:lpstr>Ex-situ Vitrification</vt:lpstr>
      <vt:lpstr>Vitrification Reactors</vt:lpstr>
      <vt:lpstr>Process Design</vt:lpstr>
      <vt:lpstr>Advantages</vt:lpstr>
      <vt:lpstr>Limitations</vt:lpstr>
      <vt:lpstr>Cost Estimation</vt:lpstr>
      <vt:lpstr>Cost Estimation</vt:lpstr>
      <vt:lpstr>Regulation Involved</vt:lpstr>
      <vt:lpstr>Case study —Hanford Vit Plant</vt:lpstr>
      <vt:lpstr>Case study —Hanford Vit Plant</vt:lpstr>
      <vt:lpstr>Reference List</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Vitrification</dc:title>
  <dc:creator>Li, Zhi</dc:creator>
  <cp:lastModifiedBy>Li, Zhi</cp:lastModifiedBy>
  <cp:revision>56</cp:revision>
  <dcterms:created xsi:type="dcterms:W3CDTF">2006-08-16T00:00:00Z</dcterms:created>
  <dcterms:modified xsi:type="dcterms:W3CDTF">2013-04-21T18:49:38Z</dcterms:modified>
</cp:coreProperties>
</file>