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notesSlides/notesSlide9.xml" ContentType="application/vnd.openxmlformats-officedocument.presentationml.notesSlide+xml"/>
  <Override PartName="/ppt/slides/slide5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6.xml" ContentType="application/vnd.openxmlformats-officedocument.presentationml.notesSlide+xml"/>
  <Default Extension="rels" ContentType="application/vnd.openxmlformats-package.relationships+xml"/>
  <Default Extension="jpeg" ContentType="image/jpeg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Layouts/slideLayout5.xml" ContentType="application/vnd.openxmlformats-officedocument.presentationml.slideLayout+xml"/>
  <Override PartName="/ppt/notesSlides/notesSlide12.xml" ContentType="application/vnd.openxmlformats-officedocument.presentationml.notesSlide+xml"/>
  <Override PartName="/docProps/app.xml" ContentType="application/vnd.openxmlformats-officedocument.extended-properties+xml"/>
  <Override PartName="/ppt/theme/theme2.xml" ContentType="application/vnd.openxmlformats-officedocument.theme+xml"/>
  <Override PartName="/ppt/slideLayouts/slideLayout1.xml" ContentType="application/vnd.openxmlformats-officedocument.presentationml.slideLayout+xml"/>
  <Default Extension="xml" ContentType="application/xml"/>
  <Override PartName="/ppt/slides/slide19.xml" ContentType="application/vnd.openxmlformats-officedocument.presentationml.slide+xml"/>
  <Override PartName="/ppt/notesSlides/notesSlide5.xml" ContentType="application/vnd.openxmlformats-officedocument.presentationml.notesSlide+xml"/>
  <Override PartName="/ppt/tableStyles.xml" ContentType="application/vnd.openxmlformats-officedocument.presentationml.tableStyles+xml"/>
  <Override PartName="/ppt/slides/slide15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12.xml" ContentType="application/vnd.openxmlformats-officedocument.presentationml.slideLayout+xml"/>
  <Override PartName="/ppt/slides/slide6.xml" ContentType="application/vnd.openxmlformats-officedocument.presentationml.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s/slide2.xml" ContentType="application/vnd.openxmlformats-officedocument.presentationml.slide+xml"/>
  <Default Extension="png" ContentType="image/png"/>
  <Override PartName="/ppt/slideLayouts/slideLayout2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s/slide3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7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3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8.xml" ContentType="application/vnd.openxmlformats-officedocument.presentationml.notesSlide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notesSlides/notesSlide15.xml" ContentType="application/vnd.openxmlformats-officedocument.presentationml.notesSlide+xml"/>
  <Override PartName="/ppt/notesSlides/notesSlide11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viewProps.xml" ContentType="application/vnd.openxmlformats-officedocument.presentationml.viewProps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68" r:id="rId1"/>
  </p:sldMasterIdLst>
  <p:notesMasterIdLst>
    <p:notesMasterId r:id="rId21"/>
  </p:notesMasterIdLst>
  <p:sldIdLst>
    <p:sldId id="276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5" r:id="rId20"/>
  </p:sldIdLst>
  <p:sldSz cx="9144000" cy="6858000" type="screen4x3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>
          <a:srgbClr val="FF0000"/>
        </p14:laserClr>
      </p:ext>
      <p:ext uri="{2FDB2607-1784-4EEB-B798-7EB5836EED8A}">
        <p14:showMediaCtrls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"/>
      </p:ext>
    </p:extLst>
  </p:showPr>
  <p:extLst>
    <p:ext uri="{E76CE94A-603C-4142-B9EB-6D1370010A27}">
      <p14:discardImageEditData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  <p:ext uri="{D31A062A-798A-4329-ABDD-BBA856620510}">
      <p14:defaultImageDpi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0"/>
    </p:ext>
  </p:extLst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584" y="-1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notesMaster" Target="notesMasters/notesMaster1.xml"/><Relationship Id="rId22" Type="http://schemas.openxmlformats.org/officeDocument/2006/relationships/printerSettings" Target="printerSettings/printerSettings1.bin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defRPr sz="11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503893355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showMasterPhAnim="0">
  <p:cSld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" name="Shape 2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Shape 8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Shape 9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Shape 10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Shape 10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Shape 11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Shape 11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Shape 12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Shape 13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showMasterPhAnim="0">
  <p:cSld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" name="Shape 3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showMasterPhAnim="0">
  <p:cSld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" name="Shape 4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showMasterPhAnim="0">
  <p:cSld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" name="Shape 4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Shape 6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F466F-BDA4-4F18-9C7B-FF0A9A1B0E80}" type="datetime1">
              <a:rPr lang="en-US" smtClean="0"/>
              <a:pPr/>
              <a:t>4/24/13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1466461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B4290-6522-4139-852E-05BD9E7F0D2E}" type="datetime1">
              <a:rPr lang="en-US" smtClean="0"/>
              <a:pPr/>
              <a:t>4/24/13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0229283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955F9-81EA-47C5-8059-9E5C2B437C70}" type="datetime1">
              <a:rPr lang="en-US" smtClean="0"/>
              <a:pPr/>
              <a:t>4/24/13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7702742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matchingName="tx" type="tx">
  <p:cSld name="tx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5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defRPr/>
            </a:lvl1pPr>
            <a:lvl2pPr marL="742950" indent="-285750" rtl="0">
              <a:defRPr/>
            </a:lvl2pPr>
            <a:lvl3pPr marL="1143000" indent="-228600" rtl="0">
              <a:defRPr/>
            </a:lvl3pPr>
            <a:lvl4pPr marL="1600200" indent="-228600"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607B-A47E-422C-9BEF-122CCDB7C526}" type="datetime1">
              <a:rPr lang="en-US" smtClean="0"/>
              <a:pPr/>
              <a:t>4/24/13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625259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9A7CB-BEE6-4F99-898E-913F06E8E125}" type="datetime1">
              <a:rPr lang="en-US" smtClean="0"/>
              <a:pPr/>
              <a:t>4/24/13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930411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E300C-6FC5-4FC3-AF1A-075E4F50620D}" type="datetime1">
              <a:rPr lang="en-US" smtClean="0"/>
              <a:pPr/>
              <a:t>4/24/13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1816114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D295D-4A77-4DEB-B04C-9F4282A8BC04}" type="datetime1">
              <a:rPr lang="en-US" smtClean="0"/>
              <a:pPr/>
              <a:t>4/24/13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3745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28685-4D0C-42D5-8013-B5904CD1FCBC}" type="datetime1">
              <a:rPr lang="en-US" smtClean="0"/>
              <a:pPr/>
              <a:t>4/24/13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600168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226C0-9885-4BA9-BBFA-A52CBFEBB775}" type="datetime1">
              <a:rPr lang="en-US" smtClean="0"/>
              <a:pPr/>
              <a:t>4/24/13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9158317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E1B38-C5EB-4D66-9137-0AFE9CDEDE8F}" type="datetime1">
              <a:rPr lang="en-US" smtClean="0"/>
              <a:pPr/>
              <a:t>4/24/13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690097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B613C-1AD7-49D3-885D-F654C5CDBAA6}" type="datetime1">
              <a:rPr lang="en-US" smtClean="0"/>
              <a:pPr/>
              <a:t>4/24/13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857339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7B613C-1AD7-49D3-885D-F654C5CDBAA6}" type="datetime1">
              <a:rPr lang="en-US" smtClean="0"/>
              <a:pPr/>
              <a:t>4/24/13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2D2B3B-882E-40F3-A32F-6DD51691504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196739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  <p:sldLayoutId id="214748368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jpe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9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0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tr.gov/matrix2/section2/2_2_1.html%3E" TargetMode="External"/><Relationship Id="rId4" Type="http://schemas.openxmlformats.org/officeDocument/2006/relationships/hyperlink" Target="http://www.midwestsoil.com/thermal-desorption/more-about-thermal-desorption/%3E" TargetMode="External"/><Relationship Id="rId5" Type="http://schemas.openxmlformats.org/officeDocument/2006/relationships/hyperlink" Target="http://www.midwestsoil.com/gallery/thermal-desorption-projects/%3E" TargetMode="External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7.xml"/><Relationship Id="rId3" Type="http://schemas.openxmlformats.org/officeDocument/2006/relationships/hyperlink" Target="http://www.epa.state.il.us/community-relations/fact-sheets/southeast-rockford/southeast-rockford-9f.html%3E" TargetMode="Externa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geoengineer.org/education/web-based-class-projects/geoenvironmental-remediation-technologies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-762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Web-based Class Project</a:t>
            </a:r>
            <a:br>
              <a:rPr lang="en-US" dirty="0" smtClean="0"/>
            </a:br>
            <a:r>
              <a:rPr lang="en-US" dirty="0" smtClean="0"/>
              <a:t>on Geoenvironmental Remediation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4899025"/>
            <a:ext cx="6400800" cy="1752600"/>
          </a:xfrm>
        </p:spPr>
        <p:txBody>
          <a:bodyPr>
            <a:normAutofit fontScale="55000" lnSpcReduction="20000"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Report prepared as part of course </a:t>
            </a:r>
          </a:p>
          <a:p>
            <a:r>
              <a:rPr lang="en-US" b="1" dirty="0" smtClean="0">
                <a:solidFill>
                  <a:srgbClr val="0070C0"/>
                </a:solidFill>
              </a:rPr>
              <a:t>CEE 549: Geoenvironmental Engineering </a:t>
            </a:r>
          </a:p>
          <a:p>
            <a:r>
              <a:rPr lang="en-US" dirty="0" smtClean="0">
                <a:solidFill>
                  <a:srgbClr val="0070C0"/>
                </a:solidFill>
              </a:rPr>
              <a:t>Winter 2013 Semester</a:t>
            </a:r>
          </a:p>
          <a:p>
            <a:r>
              <a:rPr lang="en-US" i="1" dirty="0" smtClean="0">
                <a:solidFill>
                  <a:srgbClr val="0070C0"/>
                </a:solidFill>
              </a:rPr>
              <a:t>Instructor: Professor Dimitrios Zekkos</a:t>
            </a:r>
          </a:p>
          <a:p>
            <a:r>
              <a:rPr lang="en-US" b="1" dirty="0" smtClean="0">
                <a:solidFill>
                  <a:srgbClr val="0070C0"/>
                </a:solidFill>
              </a:rPr>
              <a:t>Department of Civil and Environmental Engineering </a:t>
            </a:r>
          </a:p>
          <a:p>
            <a:r>
              <a:rPr lang="en-US" b="1" dirty="0" smtClean="0">
                <a:solidFill>
                  <a:srgbClr val="0070C0"/>
                </a:solidFill>
              </a:rPr>
              <a:t>University of Michigan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93335" y="1219200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>
                <a:solidFill>
                  <a:srgbClr val="0070C0"/>
                </a:solidFill>
              </a:rPr>
              <a:t>THERMAL DESORPTION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93335" y="2438400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100" dirty="0" smtClean="0"/>
              <a:t>Prepared by:</a:t>
            </a:r>
          </a:p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286000" y="4183618"/>
            <a:ext cx="14478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Ian </a:t>
            </a:r>
            <a:r>
              <a:rPr lang="en-US" b="1" dirty="0" err="1" smtClean="0"/>
              <a:t>McCreery</a:t>
            </a:r>
            <a:endParaRPr lang="en-US" b="1" dirty="0" smtClean="0"/>
          </a:p>
        </p:txBody>
      </p:sp>
      <p:sp>
        <p:nvSpPr>
          <p:cNvPr id="7" name="Rectangle 6"/>
          <p:cNvSpPr/>
          <p:nvPr/>
        </p:nvSpPr>
        <p:spPr>
          <a:xfrm>
            <a:off x="5372210" y="4181117"/>
            <a:ext cx="199285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Lukas Vander Linden</a:t>
            </a:r>
          </a:p>
        </p:txBody>
      </p:sp>
      <p:pic>
        <p:nvPicPr>
          <p:cNvPr id="1031" name="Picture 7" descr="C:\Documents and Settings\zekkos.UMROOT\My Documents\dpz\UnivOfMichigan\logos\n179312135752_469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5353050"/>
            <a:ext cx="1905000" cy="1200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http://www.geoengineer.org/images/wiki/g-i160x600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 t="26333" b="30833"/>
          <a:stretch/>
        </p:blipFill>
        <p:spPr bwMode="auto">
          <a:xfrm>
            <a:off x="7848600" y="5620226"/>
            <a:ext cx="770598" cy="12377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/>
          <p:cNvSpPr/>
          <p:nvPr/>
        </p:nvSpPr>
        <p:spPr>
          <a:xfrm>
            <a:off x="7295805" y="4488894"/>
            <a:ext cx="1835759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500" dirty="0" smtClean="0"/>
              <a:t>With the Support of: </a:t>
            </a:r>
            <a:endParaRPr lang="en-US" sz="1500" dirty="0"/>
          </a:p>
        </p:txBody>
      </p:sp>
      <p:pic>
        <p:nvPicPr>
          <p:cNvPr id="1034" name="Picture 10" descr="C:\Documents and Settings\zekkos.UMROOT\My Documents\dpz\My Webs\websites\useful\Geoengineer.org logos\geoengineer1height100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49333" y="4800600"/>
            <a:ext cx="1528701" cy="665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2387677" y="2793056"/>
            <a:ext cx="1193723" cy="143734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5791200" y="2793055"/>
            <a:ext cx="1154875" cy="1390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6843697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buNone/>
            </a:pPr>
            <a:r>
              <a:rPr lang="en"/>
              <a:t>Cost</a:t>
            </a:r>
          </a:p>
        </p:txBody>
      </p:sp>
      <p:sp>
        <p:nvSpPr>
          <p:cNvPr id="76" name="Shape 76"/>
          <p:cNvSpPr/>
          <p:nvPr/>
        </p:nvSpPr>
        <p:spPr>
          <a:xfrm>
            <a:off x="833437" y="1574950"/>
            <a:ext cx="7477125" cy="1447800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  <p:sp>
        <p:nvSpPr>
          <p:cNvPr id="77" name="Shape 77"/>
          <p:cNvSpPr txBox="1"/>
          <p:nvPr/>
        </p:nvSpPr>
        <p:spPr>
          <a:xfrm>
            <a:off x="2041950" y="3159300"/>
            <a:ext cx="5060099" cy="410999"/>
          </a:xfrm>
          <a:prstGeom prst="rect">
            <a:avLst/>
          </a:prstGeom>
          <a:noFill/>
        </p:spPr>
        <p:txBody>
          <a:bodyPr lIns="91425" tIns="91425" rIns="91425" bIns="91425" anchor="t" anchorCtr="0">
            <a:noAutofit/>
          </a:bodyPr>
          <a:lstStyle/>
          <a:p>
            <a:pPr algn="ctr">
              <a:buNone/>
            </a:pPr>
            <a:r>
              <a:rPr lang="en" sz="900" dirty="0">
                <a:solidFill>
                  <a:srgbClr val="444444"/>
                </a:solidFill>
              </a:rPr>
              <a:t>Table </a:t>
            </a:r>
            <a:r>
              <a:rPr lang="en" sz="900" dirty="0" smtClean="0">
                <a:solidFill>
                  <a:srgbClr val="444444"/>
                </a:solidFill>
              </a:rPr>
              <a:t>2:  </a:t>
            </a:r>
            <a:r>
              <a:rPr lang="en" sz="900" dirty="0">
                <a:solidFill>
                  <a:srgbClr val="444444"/>
                </a:solidFill>
              </a:rPr>
              <a:t>Cost Comparison Data for Different Project Sizes (NFESC, 1998a)</a:t>
            </a:r>
          </a:p>
        </p:txBody>
      </p:sp>
      <p:sp>
        <p:nvSpPr>
          <p:cNvPr id="78" name="Shape 78"/>
          <p:cNvSpPr txBox="1"/>
          <p:nvPr/>
        </p:nvSpPr>
        <p:spPr>
          <a:xfrm>
            <a:off x="834750" y="3741525"/>
            <a:ext cx="7474499" cy="2534399"/>
          </a:xfrm>
          <a:prstGeom prst="rect">
            <a:avLst/>
          </a:prstGeom>
          <a:noFill/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spcAft>
                <a:spcPts val="600"/>
              </a:spcAft>
              <a:buClr>
                <a:srgbClr val="000000"/>
              </a:buClr>
              <a:buSzPct val="166666"/>
              <a:buFont typeface="Arial"/>
              <a:buChar char="•"/>
            </a:pPr>
            <a:r>
              <a:rPr lang="en" sz="2400" dirty="0">
                <a:latin typeface="+mn-lt"/>
              </a:rPr>
              <a:t>Soil/contaminant characteristics dictate cost</a:t>
            </a:r>
          </a:p>
          <a:p>
            <a:pPr marL="914400" lvl="1" indent="-419100" rtl="0">
              <a:spcAft>
                <a:spcPts val="600"/>
              </a:spcAft>
              <a:buClr>
                <a:srgbClr val="000000"/>
              </a:buClr>
              <a:buSzPct val="100000"/>
              <a:buFont typeface="Courier New"/>
              <a:buChar char="o"/>
            </a:pPr>
            <a:r>
              <a:rPr lang="en" sz="2400" dirty="0">
                <a:latin typeface="+mn-lt"/>
              </a:rPr>
              <a:t>Moisture content</a:t>
            </a:r>
          </a:p>
          <a:p>
            <a:pPr marL="914400" lvl="1" indent="-419100" rtl="0">
              <a:spcAft>
                <a:spcPts val="600"/>
              </a:spcAft>
              <a:buClr>
                <a:srgbClr val="000000"/>
              </a:buClr>
              <a:buSzPct val="100000"/>
              <a:buFont typeface="Courier New"/>
              <a:buChar char="o"/>
            </a:pPr>
            <a:r>
              <a:rPr lang="en" sz="2400" dirty="0">
                <a:latin typeface="+mn-lt"/>
              </a:rPr>
              <a:t>Contaminant concentration</a:t>
            </a:r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buNone/>
            </a:pPr>
            <a:r>
              <a:rPr lang="en" dirty="0"/>
              <a:t>Case Study: 34 Freeman's Bridge Road</a:t>
            </a:r>
          </a:p>
        </p:txBody>
      </p:sp>
      <p:sp>
        <p:nvSpPr>
          <p:cNvPr id="84" name="Shape 84"/>
          <p:cNvSpPr/>
          <p:nvPr/>
        </p:nvSpPr>
        <p:spPr>
          <a:xfrm>
            <a:off x="1252537" y="1417637"/>
            <a:ext cx="6638925" cy="4686300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  <p:sp>
        <p:nvSpPr>
          <p:cNvPr id="85" name="Shape 85"/>
          <p:cNvSpPr txBox="1"/>
          <p:nvPr/>
        </p:nvSpPr>
        <p:spPr>
          <a:xfrm>
            <a:off x="2093550" y="6239525"/>
            <a:ext cx="4956900" cy="254699"/>
          </a:xfrm>
          <a:prstGeom prst="rect">
            <a:avLst/>
          </a:prstGeom>
          <a:noFill/>
        </p:spPr>
        <p:txBody>
          <a:bodyPr lIns="91425" tIns="91425" rIns="91425" bIns="91425" anchor="t" anchorCtr="0">
            <a:noAutofit/>
          </a:bodyPr>
          <a:lstStyle/>
          <a:p>
            <a:pPr algn="ctr">
              <a:buNone/>
            </a:pPr>
            <a:r>
              <a:rPr lang="en" sz="900" dirty="0">
                <a:solidFill>
                  <a:srgbClr val="444444"/>
                </a:solidFill>
              </a:rPr>
              <a:t>Figure </a:t>
            </a:r>
            <a:r>
              <a:rPr lang="en" sz="900" dirty="0" smtClean="0">
                <a:solidFill>
                  <a:srgbClr val="444444"/>
                </a:solidFill>
              </a:rPr>
              <a:t>3: </a:t>
            </a:r>
            <a:r>
              <a:rPr lang="en" sz="900" dirty="0">
                <a:solidFill>
                  <a:srgbClr val="444444"/>
                </a:solidFill>
              </a:rPr>
              <a:t>Aerial photo of 34 Freeman’s Road (Floess et al, 2011)</a:t>
            </a:r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buNone/>
            </a:pPr>
            <a:r>
              <a:rPr lang="en"/>
              <a:t>Case Study: 34 Freeman's Bridge Road</a:t>
            </a:r>
          </a:p>
        </p:txBody>
      </p:sp>
      <p:sp>
        <p:nvSpPr>
          <p:cNvPr id="91" name="Shape 91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buNone/>
            </a:pPr>
            <a:r>
              <a:rPr lang="en" b="1" dirty="0"/>
              <a:t>Contamination History</a:t>
            </a:r>
          </a:p>
          <a:p>
            <a:pPr marL="457200" lvl="0" indent="-4191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sz="2400" dirty="0"/>
              <a:t>Located in Glenville, NY</a:t>
            </a:r>
          </a:p>
          <a:p>
            <a:pPr marL="457200" lvl="0" indent="-4191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sz="2400" dirty="0"/>
              <a:t>Site previously owned by Kitchton Cooperage Company (KCC)</a:t>
            </a:r>
          </a:p>
          <a:p>
            <a:pPr marL="457200" lvl="0" indent="-4191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sz="2400" dirty="0"/>
              <a:t>KCC dumped and recycled drums (non-hazardous waste)</a:t>
            </a:r>
          </a:p>
          <a:p>
            <a:pPr marL="457200" lvl="0" indent="-4191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sz="2400" dirty="0"/>
              <a:t>Sold land in 1978 to Lyon's Ventures, Inc. (LVI)</a:t>
            </a:r>
          </a:p>
          <a:p>
            <a:pPr marL="457200" lvl="0" indent="-4191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sz="2400" dirty="0" smtClean="0"/>
              <a:t>LVI </a:t>
            </a:r>
            <a:r>
              <a:rPr lang="en" sz="2400" dirty="0"/>
              <a:t>dumped hazardous/construction wastes</a:t>
            </a:r>
          </a:p>
        </p:txBody>
      </p: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buNone/>
            </a:pPr>
            <a:r>
              <a:rPr lang="en"/>
              <a:t>Case Study: 34 Freeman's Bridge Road</a:t>
            </a:r>
          </a:p>
        </p:txBody>
      </p:sp>
      <p:sp>
        <p:nvSpPr>
          <p:cNvPr id="97" name="Shape 97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buNone/>
            </a:pPr>
            <a:r>
              <a:rPr lang="en" b="1" dirty="0"/>
              <a:t>Remediation Timeline</a:t>
            </a:r>
          </a:p>
          <a:p>
            <a:pPr marL="457200" lvl="0" indent="-4191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sz="2400" dirty="0"/>
              <a:t>1984 - NY State Dept of Environmental Conservation (NYSDEC) registered it as a class 2 hazardous waste site</a:t>
            </a:r>
          </a:p>
          <a:p>
            <a:pPr marL="914400" lvl="1" indent="-381000" rtl="0"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 sz="2400" dirty="0"/>
              <a:t>Due to 80 55-gallon drums</a:t>
            </a:r>
          </a:p>
          <a:p>
            <a:pPr marL="914400" lvl="1" indent="-381000" rtl="0"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 sz="2400" dirty="0"/>
              <a:t>LVI claimed to have moved drums, removed site from registry</a:t>
            </a:r>
          </a:p>
          <a:p>
            <a:pPr marL="457200" lvl="0" indent="-4191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sz="2400" dirty="0"/>
              <a:t>1989 - drums "rediscovered"</a:t>
            </a:r>
          </a:p>
          <a:p>
            <a:pPr marL="457200" lvl="0" indent="-4191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sz="2400" dirty="0"/>
              <a:t>Summer 1996 - site was considered for commercial development</a:t>
            </a:r>
          </a:p>
          <a:p>
            <a:pPr marL="457200" lvl="0" indent="-4191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sz="2400" dirty="0"/>
              <a:t>December 1996 - site re-registered as class 2</a:t>
            </a:r>
          </a:p>
          <a:p>
            <a:endParaRPr lang="en" dirty="0"/>
          </a:p>
        </p:txBody>
      </p:sp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buNone/>
            </a:pPr>
            <a:r>
              <a:rPr lang="en"/>
              <a:t>Case Study: 34 Freeman's Bridge Road</a:t>
            </a:r>
          </a:p>
        </p:txBody>
      </p:sp>
      <p:sp>
        <p:nvSpPr>
          <p:cNvPr id="103" name="Shape 10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buNone/>
            </a:pPr>
            <a:r>
              <a:rPr lang="en" b="1" dirty="0"/>
              <a:t>Contamination</a:t>
            </a:r>
          </a:p>
          <a:p>
            <a:pPr marL="457200" lvl="0" indent="-4191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sz="2400" dirty="0"/>
              <a:t>Investigation revealed following contaminants:</a:t>
            </a:r>
          </a:p>
          <a:p>
            <a:pPr marL="914400" lvl="1" indent="-381000" rtl="0"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 sz="2400" dirty="0"/>
              <a:t>PCBs 33 ppm in soils &lt; 2 feet deep</a:t>
            </a:r>
          </a:p>
          <a:p>
            <a:pPr marL="914400" lvl="1" indent="-381000" rtl="0"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 sz="2400" dirty="0"/>
              <a:t>PCBs 980 ppm in soils &gt; 2 feet deep</a:t>
            </a:r>
          </a:p>
          <a:p>
            <a:pPr marL="914400" lvl="1" indent="-381000" rtl="0"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 sz="2400" dirty="0"/>
              <a:t>Other wastes included VOCs, SVOCs, heavy metals, and </a:t>
            </a:r>
            <a:r>
              <a:rPr lang="en" sz="2400" dirty="0" smtClean="0"/>
              <a:t>NAPLs</a:t>
            </a:r>
            <a:endParaRPr lang="en" sz="2400" dirty="0"/>
          </a:p>
          <a:p>
            <a:pPr marL="457200" lvl="0" indent="-4191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sz="2400" dirty="0"/>
              <a:t>Mohawk River located within 90 meters of property line</a:t>
            </a:r>
          </a:p>
          <a:p>
            <a:pPr marL="914400" lvl="1" indent="-381000"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 sz="2400" dirty="0"/>
              <a:t>Mohawk River considered suitable source of drinking water</a:t>
            </a:r>
          </a:p>
        </p:txBody>
      </p:sp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buNone/>
            </a:pPr>
            <a:r>
              <a:rPr lang="en"/>
              <a:t>Case Study: 34 Freeman's Bridge Road</a:t>
            </a:r>
          </a:p>
        </p:txBody>
      </p:sp>
      <p:sp>
        <p:nvSpPr>
          <p:cNvPr id="109" name="Shape 109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buNone/>
            </a:pPr>
            <a:r>
              <a:rPr lang="en" b="1" dirty="0"/>
              <a:t>Remedial Solution</a:t>
            </a:r>
          </a:p>
          <a:p>
            <a:pPr marL="457200" lvl="0" indent="-4191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sz="2400" dirty="0"/>
              <a:t>Mapped contaminants in 50 ft by 50 ft by 2 ft cubes</a:t>
            </a:r>
          </a:p>
          <a:p>
            <a:pPr marL="914400" lvl="1" indent="-381000" rtl="0"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 sz="2400" dirty="0"/>
              <a:t>Each cube classified in terms of its hazardous content</a:t>
            </a:r>
          </a:p>
          <a:p>
            <a:pPr marL="457200" lvl="0" indent="-4191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sz="2400" dirty="0"/>
              <a:t>Environmental Soil Management, Inc. (ESMI)</a:t>
            </a:r>
          </a:p>
          <a:p>
            <a:pPr marL="914400" lvl="1" indent="-381000" rtl="0"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 sz="2400" dirty="0"/>
              <a:t>Remediated non-hazardous material with direct heated thermal desorption</a:t>
            </a:r>
          </a:p>
          <a:p>
            <a:pPr marL="457200" lvl="0" indent="-4191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sz="2400" dirty="0"/>
              <a:t>TD*X Associates (TD*X)</a:t>
            </a:r>
          </a:p>
          <a:p>
            <a:pPr marL="914400" lvl="1" indent="-381000"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 sz="2400" dirty="0"/>
              <a:t>Remediated hazardous material with indirect thermal desorption</a:t>
            </a:r>
          </a:p>
        </p:txBody>
      </p:sp>
    </p:spTree>
  </p:cSld>
  <p:clrMapOvr>
    <a:masterClrMapping/>
  </p:clrMapOvr>
  <p:transition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buNone/>
            </a:pPr>
            <a:r>
              <a:rPr lang="en"/>
              <a:t>Case Study: 34 Freeman's Bridge Road</a:t>
            </a:r>
          </a:p>
        </p:txBody>
      </p:sp>
      <p:sp>
        <p:nvSpPr>
          <p:cNvPr id="115" name="Shape 115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buNone/>
            </a:pPr>
            <a:r>
              <a:rPr lang="en" b="1" dirty="0"/>
              <a:t>Outcome:</a:t>
            </a:r>
          </a:p>
          <a:p>
            <a:pPr marL="457200" lvl="0" indent="-4191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sz="2400" dirty="0"/>
              <a:t>ESMI successfully treated contaminants</a:t>
            </a:r>
          </a:p>
          <a:p>
            <a:pPr marL="914400" lvl="1" indent="-381000" rtl="0"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 sz="2400" dirty="0"/>
              <a:t>PCBs &lt; 1 ppm</a:t>
            </a:r>
          </a:p>
          <a:p>
            <a:pPr marL="914400" lvl="1" indent="-381000" rtl="0"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 sz="2400" dirty="0"/>
              <a:t>VOCs and SVOCs &lt; 10 ppm</a:t>
            </a:r>
          </a:p>
          <a:p>
            <a:pPr marL="457200" lvl="0" indent="-4191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sz="2400" dirty="0"/>
              <a:t>TD*X initially reached target goals</a:t>
            </a:r>
          </a:p>
          <a:p>
            <a:pPr marL="914400" lvl="1" indent="-381000" rtl="0"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 sz="2400" dirty="0"/>
              <a:t>Roofing construction materials clogged system</a:t>
            </a:r>
          </a:p>
          <a:p>
            <a:pPr marL="914400" lvl="1" indent="-381000" rtl="0"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 sz="2400" dirty="0"/>
              <a:t>TD*X developed solution at greater time and money costs</a:t>
            </a:r>
          </a:p>
          <a:p>
            <a:pPr marL="914400" lvl="1" indent="-381000" rtl="0"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 sz="2400" dirty="0"/>
              <a:t>NYSDEC opted to transport and dispose remaining wastes</a:t>
            </a:r>
          </a:p>
          <a:p>
            <a:pPr marL="457200" lvl="0" indent="-4191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sz="2400" dirty="0"/>
              <a:t>All material was backfilled to original site</a:t>
            </a:r>
          </a:p>
        </p:txBody>
      </p:sp>
    </p:spTree>
  </p:cSld>
  <p:clrMapOvr>
    <a:masterClrMapping/>
  </p:clrMapOvr>
  <p:transition spd="slow">
    <p:cut/>
  </p:transition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buNone/>
            </a:pPr>
            <a:r>
              <a:rPr lang="en"/>
              <a:t>References</a:t>
            </a:r>
          </a:p>
        </p:txBody>
      </p:sp>
      <p:sp>
        <p:nvSpPr>
          <p:cNvPr id="121" name="Shape 12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001000" cy="4967574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342900" lvl="0" rtl="0">
              <a:lnSpc>
                <a:spcPct val="169994"/>
              </a:lnSpc>
              <a:spcBef>
                <a:spcPts val="0"/>
              </a:spcBef>
              <a:buNone/>
            </a:pPr>
            <a:r>
              <a:rPr lang="en" sz="900" dirty="0">
                <a:solidFill>
                  <a:srgbClr val="444444"/>
                </a:solidFill>
              </a:rPr>
              <a:t>Desnoyers, D. A., (2004). “Record of Decision: 34 Freeman’s Road Bridge Site</a:t>
            </a:r>
            <a:r>
              <a:rPr lang="en" sz="900" i="1" dirty="0">
                <a:solidFill>
                  <a:srgbClr val="444444"/>
                </a:solidFill>
              </a:rPr>
              <a:t>.</a:t>
            </a:r>
            <a:r>
              <a:rPr lang="en" sz="900" dirty="0">
                <a:solidFill>
                  <a:srgbClr val="444444"/>
                </a:solidFill>
              </a:rPr>
              <a:t>” New York State Department of Environmental Conservation.</a:t>
            </a:r>
          </a:p>
          <a:p>
            <a:pPr marL="342900" lvl="0" rtl="0">
              <a:lnSpc>
                <a:spcPct val="169994"/>
              </a:lnSpc>
              <a:spcBef>
                <a:spcPts val="0"/>
              </a:spcBef>
              <a:buNone/>
            </a:pPr>
            <a:r>
              <a:rPr lang="en" sz="900" dirty="0">
                <a:solidFill>
                  <a:srgbClr val="444444"/>
                </a:solidFill>
              </a:rPr>
              <a:t>Floess, C. H., Thorpe, M., Hoose, L., and McDonough, S. (2011). “Freeman’s Bridge Road Site Remediation Using Thermal Desorption.” </a:t>
            </a:r>
            <a:r>
              <a:rPr lang="en" sz="900" i="1" dirty="0">
                <a:solidFill>
                  <a:srgbClr val="444444"/>
                </a:solidFill>
              </a:rPr>
              <a:t>Geo-Frontiers,</a:t>
            </a:r>
            <a:r>
              <a:rPr lang="en" sz="900" dirty="0">
                <a:solidFill>
                  <a:srgbClr val="444444"/>
                </a:solidFill>
              </a:rPr>
              <a:t> 846-855.</a:t>
            </a:r>
          </a:p>
          <a:p>
            <a:pPr marL="342900" lvl="0" rtl="0">
              <a:lnSpc>
                <a:spcPct val="169994"/>
              </a:lnSpc>
              <a:spcBef>
                <a:spcPts val="0"/>
              </a:spcBef>
              <a:buNone/>
            </a:pPr>
            <a:r>
              <a:rPr lang="en" sz="900" dirty="0">
                <a:solidFill>
                  <a:srgbClr val="444444"/>
                </a:solidFill>
              </a:rPr>
              <a:t>Federal Remediation Technologies Roundtable (FRTR). (2008, July). “Data Requirements for Soil, Sediment, and Sludge.” &lt;</a:t>
            </a:r>
            <a:r>
              <a:rPr lang="en" sz="900" dirty="0">
                <a:solidFill>
                  <a:srgbClr val="0086C9"/>
                </a:solidFill>
                <a:hlinkClick r:id="rId3"/>
              </a:rPr>
              <a:t>http://www.frtr.gov/matrix2/section2/2_2_1.html&gt;</a:t>
            </a:r>
            <a:r>
              <a:rPr lang="en" sz="900" dirty="0">
                <a:solidFill>
                  <a:srgbClr val="444444"/>
                </a:solidFill>
              </a:rPr>
              <a:t> (Mar. 11, 2013).</a:t>
            </a:r>
          </a:p>
          <a:p>
            <a:pPr marL="342900" lvl="0" rtl="0">
              <a:lnSpc>
                <a:spcPct val="169994"/>
              </a:lnSpc>
              <a:spcBef>
                <a:spcPts val="0"/>
              </a:spcBef>
              <a:buNone/>
            </a:pPr>
            <a:r>
              <a:rPr lang="en" sz="900" dirty="0">
                <a:solidFill>
                  <a:srgbClr val="444444"/>
                </a:solidFill>
              </a:rPr>
              <a:t>Mechati, F., Roth, E., Renault, V., Risoul, V., Trouve, G., Gilot, P. (2004). “Pilot Scale and Theoretical Study of Thermal Remediation of Soils.” </a:t>
            </a:r>
            <a:r>
              <a:rPr lang="en" sz="900" i="1" dirty="0">
                <a:solidFill>
                  <a:srgbClr val="444444"/>
                </a:solidFill>
              </a:rPr>
              <a:t>Environmental Engineering Science,</a:t>
            </a:r>
            <a:r>
              <a:rPr lang="en" sz="900" dirty="0">
                <a:solidFill>
                  <a:srgbClr val="444444"/>
                </a:solidFill>
              </a:rPr>
              <a:t> 21(3), 361-370.</a:t>
            </a:r>
          </a:p>
          <a:p>
            <a:pPr marL="342900" lvl="0" rtl="0">
              <a:lnSpc>
                <a:spcPct val="169994"/>
              </a:lnSpc>
              <a:spcBef>
                <a:spcPts val="0"/>
              </a:spcBef>
              <a:buNone/>
            </a:pPr>
            <a:r>
              <a:rPr lang="en" sz="900" dirty="0">
                <a:solidFill>
                  <a:srgbClr val="444444"/>
                </a:solidFill>
              </a:rPr>
              <a:t>Midwest Soil Remediation. (2013a). “More About Thermal Desorption.” &lt;</a:t>
            </a:r>
            <a:r>
              <a:rPr lang="en" sz="900" dirty="0">
                <a:solidFill>
                  <a:srgbClr val="0086C9"/>
                </a:solidFill>
                <a:hlinkClick r:id="rId4"/>
              </a:rPr>
              <a:t>http://www.midwestsoil.com/thermal-desorption/more-about-thermal-desorption/&gt;</a:t>
            </a:r>
            <a:r>
              <a:rPr lang="en" sz="900" dirty="0">
                <a:solidFill>
                  <a:srgbClr val="444444"/>
                </a:solidFill>
              </a:rPr>
              <a:t> (Mar. 14, 2013).</a:t>
            </a:r>
          </a:p>
          <a:p>
            <a:pPr marL="342900" lvl="0" rtl="0">
              <a:lnSpc>
                <a:spcPct val="169994"/>
              </a:lnSpc>
              <a:spcBef>
                <a:spcPts val="0"/>
              </a:spcBef>
              <a:buNone/>
            </a:pPr>
            <a:r>
              <a:rPr lang="en" sz="900" dirty="0">
                <a:solidFill>
                  <a:srgbClr val="444444"/>
                </a:solidFill>
              </a:rPr>
              <a:t>Midwest Soil Remediation. (2013b). “Thermal Desorption Projects.” &lt;</a:t>
            </a:r>
            <a:r>
              <a:rPr lang="en" sz="900" dirty="0">
                <a:solidFill>
                  <a:srgbClr val="0086C9"/>
                </a:solidFill>
                <a:hlinkClick r:id="rId5"/>
              </a:rPr>
              <a:t>http://www.midwestsoil.com/gallery/thermal-desorption-projects/&gt;</a:t>
            </a:r>
            <a:r>
              <a:rPr lang="en" sz="900" dirty="0">
                <a:solidFill>
                  <a:srgbClr val="444444"/>
                </a:solidFill>
              </a:rPr>
              <a:t> (Mar. 18, 2013).</a:t>
            </a:r>
          </a:p>
          <a:p>
            <a:pPr marL="342900" lvl="0" rtl="0">
              <a:lnSpc>
                <a:spcPct val="169994"/>
              </a:lnSpc>
              <a:spcBef>
                <a:spcPts val="0"/>
              </a:spcBef>
              <a:buNone/>
            </a:pPr>
            <a:r>
              <a:rPr lang="en" sz="900" dirty="0">
                <a:solidFill>
                  <a:srgbClr val="444444"/>
                </a:solidFill>
              </a:rPr>
              <a:t>Miller, S. M. (1997, August). “Site Review and Update: Industrial Latex Corporation.” New Jersey Department of Health and Senior Services, Consumer and Environmental Health Services.</a:t>
            </a:r>
          </a:p>
          <a:p>
            <a:pPr marL="342900" lvl="0" rtl="0">
              <a:lnSpc>
                <a:spcPct val="169994"/>
              </a:lnSpc>
              <a:spcBef>
                <a:spcPts val="0"/>
              </a:spcBef>
              <a:buNone/>
            </a:pPr>
            <a:r>
              <a:rPr lang="en" sz="900" dirty="0">
                <a:solidFill>
                  <a:srgbClr val="444444"/>
                </a:solidFill>
              </a:rPr>
              <a:t>Naval Facilities Engineering Service Center (NFESC). (1998a, June). “Application Guide for Thermal Desorption Systems.” NFESC, Port Hueneme, CA (Feb. 24, 2013).</a:t>
            </a:r>
          </a:p>
          <a:p>
            <a:pPr marL="342900" lvl="0" rtl="0">
              <a:lnSpc>
                <a:spcPct val="169994"/>
              </a:lnSpc>
              <a:spcBef>
                <a:spcPts val="0"/>
              </a:spcBef>
              <a:buNone/>
            </a:pPr>
            <a:r>
              <a:rPr lang="en" sz="900" dirty="0">
                <a:solidFill>
                  <a:srgbClr val="444444"/>
                </a:solidFill>
              </a:rPr>
              <a:t>NFESC. (1998b, February). “Overview of Thermal Desorption Technology.” NFESC, Port Hueneme, CA (Feb. 24, 2013).</a:t>
            </a:r>
          </a:p>
          <a:p>
            <a:pPr marL="342900" lvl="0" rtl="0">
              <a:lnSpc>
                <a:spcPct val="169994"/>
              </a:lnSpc>
              <a:spcBef>
                <a:spcPts val="0"/>
              </a:spcBef>
              <a:buNone/>
            </a:pPr>
            <a:r>
              <a:rPr lang="en" sz="900" dirty="0">
                <a:solidFill>
                  <a:srgbClr val="444444"/>
                </a:solidFill>
              </a:rPr>
              <a:t>RASCO, Inc. (1993, February). “Low Temperature Thermal Desorption Processes for the Remediation of Soils Contaminated with Solvents, Hydrocarbons, and Petroleum Products.” U.S. Army Environmental Center, Aberdeen Proving Ground, MD.</a:t>
            </a:r>
          </a:p>
          <a:p>
            <a:endParaRPr lang="en" sz="900" dirty="0">
              <a:solidFill>
                <a:srgbClr val="444444"/>
              </a:solidFill>
            </a:endParaRPr>
          </a:p>
          <a:p>
            <a:endParaRPr lang="en" sz="900" dirty="0">
              <a:solidFill>
                <a:srgbClr val="444444"/>
              </a:solidFill>
            </a:endParaRPr>
          </a:p>
        </p:txBody>
      </p:sp>
    </p:spTree>
  </p:cSld>
  <p:clrMapOvr>
    <a:masterClrMapping/>
  </p:clrMapOvr>
  <p:transition spd="slow">
    <p:cut/>
  </p:transition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buNone/>
            </a:pPr>
            <a:r>
              <a:rPr lang="en"/>
              <a:t>References</a:t>
            </a:r>
          </a:p>
        </p:txBody>
      </p:sp>
      <p:sp>
        <p:nvSpPr>
          <p:cNvPr id="127" name="Shape 12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001000" cy="4967574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342900" lvl="0" rtl="0">
              <a:lnSpc>
                <a:spcPct val="169994"/>
              </a:lnSpc>
              <a:spcBef>
                <a:spcPts val="0"/>
              </a:spcBef>
              <a:buClr>
                <a:srgbClr val="000000"/>
              </a:buClr>
              <a:buSzPct val="122222"/>
              <a:buFont typeface="Arial"/>
              <a:buNone/>
            </a:pPr>
            <a:r>
              <a:rPr lang="en" sz="900" dirty="0">
                <a:solidFill>
                  <a:srgbClr val="444444"/>
                </a:solidFill>
              </a:rPr>
              <a:t>Sharma, H. D., and Reddy, K. R. (2004). “Thermal Desorption.” </a:t>
            </a:r>
            <a:r>
              <a:rPr lang="en" sz="900" i="1" dirty="0">
                <a:solidFill>
                  <a:srgbClr val="444444"/>
                </a:solidFill>
              </a:rPr>
              <a:t>Geoenvironmental Remediation: Site Remediation, Waste Containment, and Emerging Waste Management Technologies</a:t>
            </a:r>
            <a:r>
              <a:rPr lang="en" sz="900" dirty="0">
                <a:solidFill>
                  <a:srgbClr val="444444"/>
                </a:solidFill>
              </a:rPr>
              <a:t>, Wiley, Hoboken, NJ, 445-456.</a:t>
            </a:r>
          </a:p>
          <a:p>
            <a:pPr marL="342900" lvl="0" rtl="0">
              <a:lnSpc>
                <a:spcPct val="169994"/>
              </a:lnSpc>
              <a:spcBef>
                <a:spcPts val="0"/>
              </a:spcBef>
              <a:buClr>
                <a:srgbClr val="000000"/>
              </a:buClr>
              <a:buSzPct val="122222"/>
              <a:buFont typeface="Arial"/>
              <a:buNone/>
            </a:pPr>
            <a:r>
              <a:rPr lang="en" sz="900" dirty="0">
                <a:solidFill>
                  <a:srgbClr val="444444"/>
                </a:solidFill>
              </a:rPr>
              <a:t>Smith, M. T., Berruit, F., Mehrotra, A. K. (2001). “Thermal Desorption Treatment of Contaminated Soils in a Novel Batch Thermal Reactor.” </a:t>
            </a:r>
            <a:r>
              <a:rPr lang="en" sz="900" i="1" dirty="0">
                <a:solidFill>
                  <a:srgbClr val="444444"/>
                </a:solidFill>
              </a:rPr>
              <a:t>Ind. Eng. Chem. Res.,</a:t>
            </a:r>
            <a:r>
              <a:rPr lang="en" sz="900" dirty="0">
                <a:solidFill>
                  <a:srgbClr val="444444"/>
                </a:solidFill>
              </a:rPr>
              <a:t> 40(23), 5421-5430.</a:t>
            </a:r>
          </a:p>
          <a:p>
            <a:pPr marL="342900" lvl="0" rtl="0">
              <a:lnSpc>
                <a:spcPct val="169994"/>
              </a:lnSpc>
              <a:spcBef>
                <a:spcPts val="0"/>
              </a:spcBef>
              <a:buClr>
                <a:srgbClr val="000000"/>
              </a:buClr>
              <a:buSzPct val="122222"/>
              <a:buFont typeface="Arial"/>
              <a:buNone/>
            </a:pPr>
            <a:r>
              <a:rPr lang="en" sz="900" dirty="0">
                <a:solidFill>
                  <a:srgbClr val="444444"/>
                </a:solidFill>
              </a:rPr>
              <a:t>Sullivan, T. P., (1997). “Thermal Desorption: A Technology Review.” Texas A&amp;M University.</a:t>
            </a:r>
          </a:p>
          <a:p>
            <a:pPr marL="342900" lvl="0" rtl="0">
              <a:lnSpc>
                <a:spcPct val="169994"/>
              </a:lnSpc>
              <a:spcBef>
                <a:spcPts val="0"/>
              </a:spcBef>
              <a:buClr>
                <a:srgbClr val="000000"/>
              </a:buClr>
              <a:buSzPct val="122222"/>
              <a:buFont typeface="Arial"/>
              <a:buNone/>
            </a:pPr>
            <a:r>
              <a:rPr lang="en" sz="900" dirty="0">
                <a:solidFill>
                  <a:srgbClr val="444444"/>
                </a:solidFill>
              </a:rPr>
              <a:t>United States Environmental Protection Agency (USEPA). (1994, October) “Chapter VI: Low-Temperature Thermal Desorption.” </a:t>
            </a:r>
            <a:r>
              <a:rPr lang="en" sz="900" i="1" dirty="0">
                <a:solidFill>
                  <a:srgbClr val="444444"/>
                </a:solidFill>
              </a:rPr>
              <a:t>How to Evaluate Alternative Cleanup Technologies for Underground Storage Tank Sites: A Guide for Corrective Action Plan Reviewers,</a:t>
            </a:r>
            <a:r>
              <a:rPr lang="en" sz="900" dirty="0">
                <a:solidFill>
                  <a:srgbClr val="444444"/>
                </a:solidFill>
              </a:rPr>
              <a:t> USEPA.</a:t>
            </a:r>
          </a:p>
          <a:p>
            <a:pPr marL="342900" lvl="0" rtl="0">
              <a:lnSpc>
                <a:spcPct val="169994"/>
              </a:lnSpc>
              <a:spcBef>
                <a:spcPts val="0"/>
              </a:spcBef>
              <a:buClr>
                <a:srgbClr val="000000"/>
              </a:buClr>
              <a:buSzPct val="122222"/>
              <a:buFont typeface="Arial"/>
              <a:buNone/>
            </a:pPr>
            <a:r>
              <a:rPr lang="en" sz="900" dirty="0">
                <a:solidFill>
                  <a:srgbClr val="444444"/>
                </a:solidFill>
              </a:rPr>
              <a:t>USEPA. (2001, February). “Low Temperature Thermal Desorption.” &lt;</a:t>
            </a:r>
            <a:r>
              <a:rPr lang="en" sz="900" dirty="0">
                <a:solidFill>
                  <a:srgbClr val="0086C9"/>
                </a:solidFill>
                <a:hlinkClick r:id="rId3"/>
              </a:rPr>
              <a:t>http://www.epa.state.il.us/community-relations/fact-sheets/southeast-rockford/southeast-rockford-9f.html&gt;</a:t>
            </a:r>
            <a:r>
              <a:rPr lang="en" sz="900" dirty="0">
                <a:solidFill>
                  <a:srgbClr val="444444"/>
                </a:solidFill>
              </a:rPr>
              <a:t> (Mar. 14, 2013).</a:t>
            </a:r>
          </a:p>
          <a:p>
            <a:pPr marL="342900" lvl="0">
              <a:lnSpc>
                <a:spcPct val="169994"/>
              </a:lnSpc>
              <a:spcBef>
                <a:spcPts val="0"/>
              </a:spcBef>
              <a:buClr>
                <a:srgbClr val="000000"/>
              </a:buClr>
              <a:buSzPct val="122222"/>
              <a:buFont typeface="Arial"/>
              <a:buNone/>
            </a:pPr>
            <a:r>
              <a:rPr lang="en" sz="900" dirty="0">
                <a:solidFill>
                  <a:srgbClr val="444444"/>
                </a:solidFill>
              </a:rPr>
              <a:t>USEPA Office of Solid Waste and Emergency Response. (2003, June). “Cost and Performance Summary Report: Thermal Desorption at Industrial Latex Superfund Site.” USEPA.</a:t>
            </a:r>
          </a:p>
        </p:txBody>
      </p:sp>
    </p:spTree>
  </p:cSld>
  <p:clrMapOvr>
    <a:masterClrMapping/>
  </p:clrMapOvr>
  <p:transition spd="slow">
    <p:cut/>
  </p:transition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2000" dirty="0" smtClean="0"/>
              <a:t>More detailed technical information on this project can be found at:</a:t>
            </a:r>
          </a:p>
          <a:p>
            <a:pPr marL="0" indent="0" algn="ctr">
              <a:buNone/>
            </a:pPr>
            <a:r>
              <a:rPr lang="en-US" sz="2000" dirty="0">
                <a:hlinkClick r:id="rId2"/>
              </a:rPr>
              <a:t>http://</a:t>
            </a:r>
            <a:r>
              <a:rPr lang="en-US" sz="2000" dirty="0" smtClean="0">
                <a:hlinkClick r:id="rId2"/>
              </a:rPr>
              <a:t>www.geoengineer.org/education/web-based-class-projects/geoenvironmental-remediation-technologies</a:t>
            </a:r>
            <a:r>
              <a:rPr lang="en-US" sz="2000" dirty="0" smtClean="0"/>
              <a:t>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6155215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ctrTitle"/>
          </p:nvPr>
        </p:nvSpPr>
        <p:spPr>
          <a:xfrm>
            <a:off x="685800" y="234348"/>
            <a:ext cx="7772400" cy="15465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buNone/>
            </a:pPr>
            <a:r>
              <a:rPr lang="en" b="1" dirty="0">
                <a:latin typeface="Arial" pitchFamily="34" charset="0"/>
                <a:cs typeface="Arial" pitchFamily="34" charset="0"/>
              </a:rPr>
              <a:t>Thermal Desorption</a:t>
            </a:r>
          </a:p>
        </p:txBody>
      </p:sp>
      <p:sp>
        <p:nvSpPr>
          <p:cNvPr id="25" name="Shape 25"/>
          <p:cNvSpPr/>
          <p:nvPr/>
        </p:nvSpPr>
        <p:spPr>
          <a:xfrm>
            <a:off x="2311413" y="2209800"/>
            <a:ext cx="4521172" cy="3110692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  <p:sp>
        <p:nvSpPr>
          <p:cNvPr id="26" name="Shape 26"/>
          <p:cNvSpPr txBox="1"/>
          <p:nvPr/>
        </p:nvSpPr>
        <p:spPr>
          <a:xfrm>
            <a:off x="2620950" y="5562600"/>
            <a:ext cx="3902099" cy="218400"/>
          </a:xfrm>
          <a:prstGeom prst="rect">
            <a:avLst/>
          </a:prstGeom>
          <a:noFill/>
        </p:spPr>
        <p:txBody>
          <a:bodyPr lIns="91425" tIns="91425" rIns="91425" bIns="91425" anchor="t" anchorCtr="0">
            <a:noAutofit/>
          </a:bodyPr>
          <a:lstStyle/>
          <a:p>
            <a:pPr algn="ctr">
              <a:buNone/>
            </a:pPr>
            <a:r>
              <a:rPr lang="en" sz="900" dirty="0">
                <a:solidFill>
                  <a:srgbClr val="444444"/>
                </a:solidFill>
              </a:rPr>
              <a:t>Figure 1: “Thermal Desorption Unit” (Midwest Soil Remediation, 2013b)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buNone/>
            </a:pPr>
            <a:r>
              <a:rPr lang="en" dirty="0"/>
              <a:t>Main Concept</a:t>
            </a:r>
          </a:p>
        </p:txBody>
      </p:sp>
      <p:sp>
        <p:nvSpPr>
          <p:cNvPr id="32" name="Shape 32"/>
          <p:cNvSpPr txBox="1">
            <a:spLocks noGrp="1"/>
          </p:cNvSpPr>
          <p:nvPr>
            <p:ph type="body" idx="1"/>
          </p:nvPr>
        </p:nvSpPr>
        <p:spPr>
          <a:xfrm>
            <a:off x="457200" y="1524000"/>
            <a:ext cx="8229600" cy="4967574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sz="2400" dirty="0"/>
              <a:t>Separates contaminants from soils by volatilizing contaminants</a:t>
            </a:r>
          </a:p>
          <a:p>
            <a:pPr marL="457200" lvl="0" indent="-4191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sz="2400" dirty="0"/>
              <a:t>Gas stream is treated</a:t>
            </a:r>
          </a:p>
          <a:p>
            <a:pPr marL="457200" lvl="0" indent="-4191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sz="2400" dirty="0"/>
              <a:t>Remediated soil can be reused </a:t>
            </a:r>
            <a:r>
              <a:rPr lang="en" sz="2400" dirty="0" smtClean="0"/>
              <a:t>onsite</a:t>
            </a:r>
            <a:endParaRPr lang="en" sz="2400" dirty="0"/>
          </a:p>
          <a:p>
            <a:pPr marL="457200" lvl="0" indent="-4191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sz="2400" dirty="0"/>
              <a:t>Remediates organic wastes, fuels, PCBs, and chlorinated solvents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buNone/>
            </a:pPr>
            <a:r>
              <a:rPr lang="en" dirty="0"/>
              <a:t>Processes Involved</a:t>
            </a:r>
          </a:p>
        </p:txBody>
      </p:sp>
      <p:sp>
        <p:nvSpPr>
          <p:cNvPr id="38" name="Shape 38"/>
          <p:cNvSpPr/>
          <p:nvPr/>
        </p:nvSpPr>
        <p:spPr>
          <a:xfrm>
            <a:off x="304800" y="2057400"/>
            <a:ext cx="8077200" cy="2857706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  <p:sp>
        <p:nvSpPr>
          <p:cNvPr id="2" name="Rectangle 1"/>
          <p:cNvSpPr/>
          <p:nvPr/>
        </p:nvSpPr>
        <p:spPr>
          <a:xfrm>
            <a:off x="1943100" y="5013910"/>
            <a:ext cx="480060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00" dirty="0"/>
              <a:t>Figure 2</a:t>
            </a:r>
            <a:r>
              <a:rPr lang="en-US" sz="900" dirty="0" smtClean="0"/>
              <a:t>: </a:t>
            </a:r>
            <a:r>
              <a:rPr lang="en-US" sz="900" dirty="0"/>
              <a:t>Generalized Schematic Diagram for ex-situ thermal desorption (NFESC, 1998a)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buNone/>
            </a:pPr>
            <a:r>
              <a:rPr lang="en" dirty="0"/>
              <a:t>Types of Thermal Desorption</a:t>
            </a:r>
          </a:p>
        </p:txBody>
      </p:sp>
      <p:sp>
        <p:nvSpPr>
          <p:cNvPr id="44" name="Shape 44"/>
          <p:cNvSpPr txBox="1">
            <a:spLocks noGrp="1"/>
          </p:cNvSpPr>
          <p:nvPr>
            <p:ph type="body" idx="1"/>
          </p:nvPr>
        </p:nvSpPr>
        <p:spPr>
          <a:xfrm>
            <a:off x="457200" y="1524000"/>
            <a:ext cx="8229600" cy="4967574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sz="2400" dirty="0"/>
              <a:t>In situ or ex situ</a:t>
            </a:r>
          </a:p>
          <a:p>
            <a:pPr marL="457200" lvl="0" indent="-4191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sz="2400" dirty="0"/>
              <a:t>Ex situ</a:t>
            </a:r>
          </a:p>
          <a:p>
            <a:pPr marL="914400" lvl="1" indent="-381000" rtl="0"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 sz="2400" dirty="0"/>
              <a:t>Batch or continuous</a:t>
            </a:r>
          </a:p>
          <a:p>
            <a:pPr marL="914400" lvl="1" indent="-381000" rtl="0"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 sz="2400" dirty="0"/>
              <a:t>Co-current or </a:t>
            </a:r>
            <a:r>
              <a:rPr lang="en" sz="2400" dirty="0" smtClean="0"/>
              <a:t>counter-current</a:t>
            </a:r>
            <a:endParaRPr lang="en" sz="2400" dirty="0"/>
          </a:p>
          <a:p>
            <a:pPr marL="914400" lvl="1" indent="-381000" rtl="0"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 sz="2400" dirty="0"/>
              <a:t>Direct and indirect heating</a:t>
            </a:r>
          </a:p>
          <a:p>
            <a:pPr marL="914400" lvl="1" indent="-381000" rtl="0"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 sz="2400" dirty="0"/>
              <a:t>Low and </a:t>
            </a:r>
            <a:r>
              <a:rPr lang="en" sz="2400" dirty="0" smtClean="0"/>
              <a:t>high </a:t>
            </a:r>
            <a:r>
              <a:rPr lang="en" sz="2400" dirty="0"/>
              <a:t>t</a:t>
            </a:r>
            <a:r>
              <a:rPr lang="en" sz="2400" dirty="0" smtClean="0"/>
              <a:t>emperature </a:t>
            </a:r>
            <a:r>
              <a:rPr lang="en" sz="2400" dirty="0"/>
              <a:t>(300 C)</a:t>
            </a:r>
          </a:p>
          <a:p>
            <a:endParaRPr lang="en" dirty="0"/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buNone/>
            </a:pPr>
            <a:r>
              <a:rPr lang="en" dirty="0"/>
              <a:t>Applicability</a:t>
            </a:r>
          </a:p>
        </p:txBody>
      </p:sp>
      <p:sp>
        <p:nvSpPr>
          <p:cNvPr id="50" name="Shape 50"/>
          <p:cNvSpPr txBox="1">
            <a:spLocks noGrp="1"/>
          </p:cNvSpPr>
          <p:nvPr>
            <p:ph type="body" idx="1"/>
          </p:nvPr>
        </p:nvSpPr>
        <p:spPr>
          <a:xfrm>
            <a:off x="457200" y="1524000"/>
            <a:ext cx="8229600" cy="4967574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sz="2400" dirty="0"/>
              <a:t>Contaminants</a:t>
            </a:r>
          </a:p>
          <a:p>
            <a:pPr marL="914400" lvl="1" indent="-381000" rtl="0"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 sz="2400" dirty="0"/>
              <a:t>Volatile contaminants (300 to 1000 F)</a:t>
            </a:r>
          </a:p>
          <a:p>
            <a:pPr marL="914400" lvl="1" indent="-381000" rtl="0"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 sz="2400" dirty="0"/>
              <a:t>Fuels, organics, and pesticides</a:t>
            </a:r>
          </a:p>
          <a:p>
            <a:pPr marL="457200" lvl="0" indent="-4191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sz="2400" dirty="0"/>
              <a:t>Composition</a:t>
            </a:r>
          </a:p>
          <a:p>
            <a:pPr marL="914400" lvl="1" indent="-381000" rtl="0"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 sz="2400" dirty="0"/>
              <a:t>Clay, silt, sand, or gravel</a:t>
            </a:r>
          </a:p>
          <a:p>
            <a:pPr marL="457200" lvl="0" indent="-4191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sz="2400" dirty="0"/>
              <a:t>Particle size distribution</a:t>
            </a:r>
          </a:p>
          <a:p>
            <a:pPr marL="914400" lvl="1" indent="-381000" rtl="0"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 sz="2400" dirty="0"/>
              <a:t>Fines may "carry over" (0.075 mm)</a:t>
            </a:r>
          </a:p>
          <a:p>
            <a:pPr marL="914400" lvl="1" indent="-381000" rtl="0"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 sz="2400" dirty="0"/>
              <a:t>Large particles may damage equipment and lead to inefficient heating (2 in)</a:t>
            </a:r>
          </a:p>
          <a:p>
            <a:pPr marL="457200" lvl="0" indent="-4191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sz="2400" dirty="0"/>
              <a:t>Moisture content</a:t>
            </a:r>
          </a:p>
          <a:p>
            <a:pPr marL="914400" lvl="1" indent="-381000" rtl="0"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 sz="2400" dirty="0"/>
              <a:t>High moisture content leads to increased heating and increased material needing treatment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buNone/>
            </a:pPr>
            <a:r>
              <a:rPr lang="en"/>
              <a:t>Advantages</a:t>
            </a:r>
          </a:p>
        </p:txBody>
      </p:sp>
      <p:sp>
        <p:nvSpPr>
          <p:cNvPr id="56" name="Shape 56"/>
          <p:cNvSpPr txBox="1">
            <a:spLocks noGrp="1"/>
          </p:cNvSpPr>
          <p:nvPr>
            <p:ph type="body" idx="1"/>
          </p:nvPr>
        </p:nvSpPr>
        <p:spPr>
          <a:xfrm>
            <a:off x="457200" y="1524000"/>
            <a:ext cx="8229600" cy="4967574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sz="2400" dirty="0"/>
              <a:t>High throughput</a:t>
            </a:r>
          </a:p>
          <a:p>
            <a:pPr marL="914400" lvl="1" indent="-381000" rtl="0"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 sz="2400" dirty="0"/>
              <a:t>20 to 160 tons/hour</a:t>
            </a:r>
          </a:p>
          <a:p>
            <a:pPr marL="914400" lvl="1" indent="-381000" rtl="0"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 sz="2400" dirty="0"/>
              <a:t>T</a:t>
            </a:r>
            <a:r>
              <a:rPr lang="en" sz="2400" dirty="0" smtClean="0"/>
              <a:t>ime </a:t>
            </a:r>
            <a:r>
              <a:rPr lang="en" sz="2400" dirty="0"/>
              <a:t>sensitive projects</a:t>
            </a:r>
          </a:p>
          <a:p>
            <a:pPr marL="457200" lvl="0" indent="-4191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sz="2400" dirty="0"/>
              <a:t>Cost competitive for large volumes</a:t>
            </a:r>
          </a:p>
          <a:p>
            <a:pPr marL="914400" lvl="1" indent="-381000" rtl="0"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 sz="2400" dirty="0"/>
              <a:t>A</a:t>
            </a:r>
            <a:r>
              <a:rPr lang="en" sz="2400" dirty="0" smtClean="0"/>
              <a:t>bove </a:t>
            </a:r>
            <a:r>
              <a:rPr lang="en" sz="2400" dirty="0"/>
              <a:t>1200 tons</a:t>
            </a:r>
          </a:p>
          <a:p>
            <a:pPr marL="457200" lvl="0" indent="-4191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sz="2400" dirty="0"/>
              <a:t>"Hot spot" treatment</a:t>
            </a:r>
          </a:p>
          <a:p>
            <a:pPr marL="914400" lvl="1" indent="-381000" rtl="0"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 sz="2400" dirty="0"/>
              <a:t>S</a:t>
            </a:r>
            <a:r>
              <a:rPr lang="en" sz="2400" dirty="0" smtClean="0"/>
              <a:t>elective </a:t>
            </a:r>
            <a:r>
              <a:rPr lang="en" sz="2400" dirty="0"/>
              <a:t>excavation</a:t>
            </a:r>
          </a:p>
          <a:p>
            <a:pPr marL="457200" lvl="0" indent="-4191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sz="2400" dirty="0"/>
              <a:t>Soil reuse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buNone/>
            </a:pPr>
            <a:r>
              <a:rPr lang="en" dirty="0"/>
              <a:t>Disadvantages</a:t>
            </a:r>
          </a:p>
        </p:txBody>
      </p:sp>
      <p:sp>
        <p:nvSpPr>
          <p:cNvPr id="62" name="Shape 62"/>
          <p:cNvSpPr txBox="1">
            <a:spLocks noGrp="1"/>
          </p:cNvSpPr>
          <p:nvPr>
            <p:ph type="body" idx="1"/>
          </p:nvPr>
        </p:nvSpPr>
        <p:spPr>
          <a:xfrm>
            <a:off x="457200" y="1524000"/>
            <a:ext cx="8229600" cy="4967574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sz="2400" dirty="0"/>
              <a:t>Requires </a:t>
            </a:r>
            <a:r>
              <a:rPr lang="en" sz="2400" dirty="0" smtClean="0"/>
              <a:t>excavation</a:t>
            </a:r>
            <a:endParaRPr lang="en" sz="2400" dirty="0"/>
          </a:p>
          <a:p>
            <a:pPr marL="914400" lvl="1" indent="-381000" rtl="0"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 sz="2400" dirty="0"/>
              <a:t>In situ methods are uncommon</a:t>
            </a:r>
          </a:p>
          <a:p>
            <a:pPr marL="914400" lvl="1" indent="-381000" rtl="0"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 sz="2400" dirty="0"/>
              <a:t>Ex situ involves removing soil and increasing exposure to workers and environment</a:t>
            </a:r>
          </a:p>
          <a:p>
            <a:pPr marL="457200" lvl="0" indent="-4191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sz="2400" dirty="0"/>
              <a:t>Footprint or </a:t>
            </a:r>
            <a:r>
              <a:rPr lang="en" sz="2400" dirty="0" smtClean="0"/>
              <a:t>transportation</a:t>
            </a:r>
            <a:endParaRPr lang="en" sz="2400" dirty="0"/>
          </a:p>
          <a:p>
            <a:pPr marL="914400" lvl="1" indent="-381000" rtl="0"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 sz="2400" dirty="0"/>
              <a:t>Size of system is large</a:t>
            </a:r>
          </a:p>
          <a:p>
            <a:pPr marL="914400" lvl="1" indent="-381000" rtl="0"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 sz="2400" dirty="0"/>
              <a:t>Storage of soil is large</a:t>
            </a:r>
          </a:p>
          <a:p>
            <a:pPr marL="914400" lvl="1" indent="-381000" rtl="0"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 sz="2400" dirty="0"/>
              <a:t>If offsite thermal desorption (TD) unit is used, transportation costs are high</a:t>
            </a:r>
          </a:p>
          <a:p>
            <a:pPr marL="457200" lvl="0" indent="-4191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sz="2400" dirty="0"/>
              <a:t>Preprocessing</a:t>
            </a:r>
          </a:p>
          <a:p>
            <a:pPr marL="914400" lvl="1" indent="-381000"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 sz="2400" dirty="0"/>
              <a:t>TD units require specific soil conditions (e.g. screening, dewatering) </a:t>
            </a: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buNone/>
            </a:pPr>
            <a:r>
              <a:rPr lang="en" dirty="0"/>
              <a:t>Cost</a:t>
            </a:r>
          </a:p>
        </p:txBody>
      </p:sp>
      <p:sp>
        <p:nvSpPr>
          <p:cNvPr id="68" name="Shape 68"/>
          <p:cNvSpPr/>
          <p:nvPr/>
        </p:nvSpPr>
        <p:spPr>
          <a:xfrm>
            <a:off x="1106244" y="1485287"/>
            <a:ext cx="6931511" cy="1655428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  <p:sp>
        <p:nvSpPr>
          <p:cNvPr id="69" name="Shape 69"/>
          <p:cNvSpPr txBox="1"/>
          <p:nvPr/>
        </p:nvSpPr>
        <p:spPr>
          <a:xfrm>
            <a:off x="2166150" y="3193550"/>
            <a:ext cx="4811699" cy="291000"/>
          </a:xfrm>
          <a:prstGeom prst="rect">
            <a:avLst/>
          </a:prstGeom>
          <a:noFill/>
        </p:spPr>
        <p:txBody>
          <a:bodyPr lIns="91425" tIns="91425" rIns="91425" bIns="91425" anchor="t" anchorCtr="0">
            <a:noAutofit/>
          </a:bodyPr>
          <a:lstStyle/>
          <a:p>
            <a:pPr algn="ctr">
              <a:buNone/>
            </a:pPr>
            <a:r>
              <a:rPr lang="en" sz="900" dirty="0">
                <a:solidFill>
                  <a:srgbClr val="444444"/>
                </a:solidFill>
              </a:rPr>
              <a:t>Table </a:t>
            </a:r>
            <a:r>
              <a:rPr lang="en" sz="900" dirty="0" smtClean="0">
                <a:solidFill>
                  <a:srgbClr val="444444"/>
                </a:solidFill>
              </a:rPr>
              <a:t>1: </a:t>
            </a:r>
            <a:r>
              <a:rPr lang="en" sz="900" dirty="0">
                <a:solidFill>
                  <a:srgbClr val="444444"/>
                </a:solidFill>
              </a:rPr>
              <a:t>Typical Cost Information (NFESC, 1998a)</a:t>
            </a:r>
          </a:p>
        </p:txBody>
      </p:sp>
      <p:sp>
        <p:nvSpPr>
          <p:cNvPr id="70" name="Shape 70"/>
          <p:cNvSpPr txBox="1"/>
          <p:nvPr/>
        </p:nvSpPr>
        <p:spPr>
          <a:xfrm>
            <a:off x="834750" y="3741525"/>
            <a:ext cx="7474499" cy="2534399"/>
          </a:xfrm>
          <a:prstGeom prst="rect">
            <a:avLst/>
          </a:prstGeom>
          <a:noFill/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spcAft>
                <a:spcPts val="600"/>
              </a:spcAft>
              <a:buClr>
                <a:srgbClr val="000000"/>
              </a:buClr>
              <a:buSzPct val="166666"/>
              <a:buFont typeface="Arial"/>
              <a:buChar char="•"/>
            </a:pPr>
            <a:r>
              <a:rPr lang="en" sz="2400" dirty="0">
                <a:latin typeface="+mn-lt"/>
              </a:rPr>
              <a:t>Depends on:</a:t>
            </a:r>
          </a:p>
          <a:p>
            <a:pPr marL="914400" lvl="1" indent="-419100" rtl="0">
              <a:spcAft>
                <a:spcPts val="600"/>
              </a:spcAft>
              <a:buClr>
                <a:srgbClr val="000000"/>
              </a:buClr>
              <a:buSzPct val="100000"/>
              <a:buFont typeface="Courier New"/>
              <a:buChar char="o"/>
            </a:pPr>
            <a:r>
              <a:rPr lang="en" sz="2400" dirty="0">
                <a:latin typeface="+mn-lt"/>
              </a:rPr>
              <a:t>Site conditions, type of TD unit, contractor</a:t>
            </a:r>
          </a:p>
          <a:p>
            <a:pPr marL="457200" lvl="0" indent="-419100">
              <a:spcAft>
                <a:spcPts val="600"/>
              </a:spcAft>
              <a:buClr>
                <a:srgbClr val="000000"/>
              </a:buClr>
              <a:buSzPct val="166666"/>
              <a:buFont typeface="Arial"/>
              <a:buChar char="•"/>
            </a:pPr>
            <a:r>
              <a:rPr lang="en" sz="2400" dirty="0">
                <a:latin typeface="+mn-lt"/>
              </a:rPr>
              <a:t>Only treatment cost displayed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</TotalTime>
  <Words>1250</Words>
  <Application>Microsoft Macintosh PowerPoint</Application>
  <PresentationFormat>On-screen Show (4:3)</PresentationFormat>
  <Paragraphs>132</Paragraphs>
  <Slides>19</Slides>
  <Notes>17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Web-based Class Project on Geoenvironmental Remediation</vt:lpstr>
      <vt:lpstr>Thermal Desorption</vt:lpstr>
      <vt:lpstr>Main Concept</vt:lpstr>
      <vt:lpstr>Processes Involved</vt:lpstr>
      <vt:lpstr>Types of Thermal Desorption</vt:lpstr>
      <vt:lpstr>Applicability</vt:lpstr>
      <vt:lpstr>Advantages</vt:lpstr>
      <vt:lpstr>Disadvantages</vt:lpstr>
      <vt:lpstr>Cost</vt:lpstr>
      <vt:lpstr>Cost</vt:lpstr>
      <vt:lpstr>Case Study: 34 Freeman's Bridge Road</vt:lpstr>
      <vt:lpstr>Case Study: 34 Freeman's Bridge Road</vt:lpstr>
      <vt:lpstr>Case Study: 34 Freeman's Bridge Road</vt:lpstr>
      <vt:lpstr>Case Study: 34 Freeman's Bridge Road</vt:lpstr>
      <vt:lpstr>Case Study: 34 Freeman's Bridge Road</vt:lpstr>
      <vt:lpstr>Case Study: 34 Freeman's Bridge Road</vt:lpstr>
      <vt:lpstr>References</vt:lpstr>
      <vt:lpstr>References</vt:lpstr>
      <vt:lpstr>More Information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Thermal Desorption</dc:title>
  <dc:creator>Vander Linden, Lukas</dc:creator>
  <cp:lastModifiedBy>Ian McCreery</cp:lastModifiedBy>
  <cp:revision>5</cp:revision>
  <dcterms:created xsi:type="dcterms:W3CDTF">2013-04-24T16:20:51Z</dcterms:created>
  <dcterms:modified xsi:type="dcterms:W3CDTF">2013-04-24T16:21:44Z</dcterms:modified>
</cp:coreProperties>
</file>